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24" r:id="rId1"/>
  </p:sldMasterIdLst>
  <p:notesMasterIdLst>
    <p:notesMasterId r:id="rId117"/>
  </p:notesMasterIdLst>
  <p:handoutMasterIdLst>
    <p:handoutMasterId r:id="rId118"/>
  </p:handoutMasterIdLst>
  <p:sldIdLst>
    <p:sldId id="339" r:id="rId2"/>
    <p:sldId id="388" r:id="rId3"/>
    <p:sldId id="390" r:id="rId4"/>
    <p:sldId id="434" r:id="rId5"/>
    <p:sldId id="435" r:id="rId6"/>
    <p:sldId id="473" r:id="rId7"/>
    <p:sldId id="474" r:id="rId8"/>
    <p:sldId id="437" r:id="rId9"/>
    <p:sldId id="438" r:id="rId10"/>
    <p:sldId id="477" r:id="rId11"/>
    <p:sldId id="478" r:id="rId12"/>
    <p:sldId id="525" r:id="rId13"/>
    <p:sldId id="526" r:id="rId14"/>
    <p:sldId id="527" r:id="rId15"/>
    <p:sldId id="479" r:id="rId16"/>
    <p:sldId id="480" r:id="rId17"/>
    <p:sldId id="481" r:id="rId18"/>
    <p:sldId id="482" r:id="rId19"/>
    <p:sldId id="483" r:id="rId20"/>
    <p:sldId id="484" r:id="rId21"/>
    <p:sldId id="487" r:id="rId22"/>
    <p:sldId id="488" r:id="rId23"/>
    <p:sldId id="485" r:id="rId24"/>
    <p:sldId id="486" r:id="rId25"/>
    <p:sldId id="440" r:id="rId26"/>
    <p:sldId id="441" r:id="rId27"/>
    <p:sldId id="442" r:id="rId28"/>
    <p:sldId id="443" r:id="rId29"/>
    <p:sldId id="444" r:id="rId30"/>
    <p:sldId id="393" r:id="rId31"/>
    <p:sldId id="489" r:id="rId32"/>
    <p:sldId id="505" r:id="rId33"/>
    <p:sldId id="506" r:id="rId34"/>
    <p:sldId id="507" r:id="rId35"/>
    <p:sldId id="508" r:id="rId36"/>
    <p:sldId id="509" r:id="rId37"/>
    <p:sldId id="510" r:id="rId38"/>
    <p:sldId id="514" r:id="rId39"/>
    <p:sldId id="515" r:id="rId40"/>
    <p:sldId id="516" r:id="rId41"/>
    <p:sldId id="517" r:id="rId42"/>
    <p:sldId id="518" r:id="rId43"/>
    <p:sldId id="520" r:id="rId44"/>
    <p:sldId id="391" r:id="rId45"/>
    <p:sldId id="446" r:id="rId46"/>
    <p:sldId id="447" r:id="rId47"/>
    <p:sldId id="490" r:id="rId48"/>
    <p:sldId id="521" r:id="rId49"/>
    <p:sldId id="522" r:id="rId50"/>
    <p:sldId id="449" r:id="rId51"/>
    <p:sldId id="450" r:id="rId52"/>
    <p:sldId id="451" r:id="rId53"/>
    <p:sldId id="392" r:id="rId54"/>
    <p:sldId id="503" r:id="rId55"/>
    <p:sldId id="452" r:id="rId56"/>
    <p:sldId id="429" r:id="rId57"/>
    <p:sldId id="430" r:id="rId58"/>
    <p:sldId id="431" r:id="rId59"/>
    <p:sldId id="432" r:id="rId60"/>
    <p:sldId id="491" r:id="rId61"/>
    <p:sldId id="504" r:id="rId62"/>
    <p:sldId id="492" r:id="rId63"/>
    <p:sldId id="493" r:id="rId64"/>
    <p:sldId id="494" r:id="rId65"/>
    <p:sldId id="495" r:id="rId66"/>
    <p:sldId id="496" r:id="rId67"/>
    <p:sldId id="497" r:id="rId68"/>
    <p:sldId id="498" r:id="rId69"/>
    <p:sldId id="499" r:id="rId70"/>
    <p:sldId id="500" r:id="rId71"/>
    <p:sldId id="501" r:id="rId72"/>
    <p:sldId id="502" r:id="rId73"/>
    <p:sldId id="530" r:id="rId74"/>
    <p:sldId id="455" r:id="rId75"/>
    <p:sldId id="396" r:id="rId76"/>
    <p:sldId id="400" r:id="rId77"/>
    <p:sldId id="401" r:id="rId78"/>
    <p:sldId id="402" r:id="rId79"/>
    <p:sldId id="398" r:id="rId80"/>
    <p:sldId id="399" r:id="rId81"/>
    <p:sldId id="531" r:id="rId82"/>
    <p:sldId id="291" r:id="rId83"/>
    <p:sldId id="292" r:id="rId84"/>
    <p:sldId id="375" r:id="rId85"/>
    <p:sldId id="372" r:id="rId86"/>
    <p:sldId id="300" r:id="rId87"/>
    <p:sldId id="302" r:id="rId88"/>
    <p:sldId id="342" r:id="rId89"/>
    <p:sldId id="306" r:id="rId90"/>
    <p:sldId id="381" r:id="rId91"/>
    <p:sldId id="382" r:id="rId92"/>
    <p:sldId id="320" r:id="rId93"/>
    <p:sldId id="308" r:id="rId94"/>
    <p:sldId id="307" r:id="rId95"/>
    <p:sldId id="314" r:id="rId96"/>
    <p:sldId id="364" r:id="rId97"/>
    <p:sldId id="311" r:id="rId98"/>
    <p:sldId id="309" r:id="rId99"/>
    <p:sldId id="319" r:id="rId100"/>
    <p:sldId id="316" r:id="rId101"/>
    <p:sldId id="321" r:id="rId102"/>
    <p:sldId id="323" r:id="rId103"/>
    <p:sldId id="324" r:id="rId104"/>
    <p:sldId id="325" r:id="rId105"/>
    <p:sldId id="383" r:id="rId106"/>
    <p:sldId id="322" r:id="rId107"/>
    <p:sldId id="326" r:id="rId108"/>
    <p:sldId id="327" r:id="rId109"/>
    <p:sldId id="341" r:id="rId110"/>
    <p:sldId id="329" r:id="rId111"/>
    <p:sldId id="330" r:id="rId112"/>
    <p:sldId id="370" r:id="rId113"/>
    <p:sldId id="331" r:id="rId114"/>
    <p:sldId id="332" r:id="rId115"/>
    <p:sldId id="334" r:id="rId116"/>
  </p:sldIdLst>
  <p:sldSz cx="9144000" cy="6858000" type="screen4x3"/>
  <p:notesSz cx="6858000" cy="9144000"/>
  <p:embeddedFontLst>
    <p:embeddedFont>
      <p:font typeface="Calibri" panose="020F0502020204030204" pitchFamily="34" charset="0"/>
      <p:regular r:id="rId119"/>
      <p:bold r:id="rId120"/>
      <p:italic r:id="rId121"/>
      <p:boldItalic r:id="rId122"/>
    </p:embeddedFont>
    <p:embeddedFont>
      <p:font typeface="Consolas" panose="020B0609020204030204" pitchFamily="49" charset="0"/>
      <p:regular r:id="rId123"/>
      <p:bold r:id="rId124"/>
      <p:italic r:id="rId125"/>
      <p:boldItalic r:id="rId126"/>
    </p:embeddedFont>
    <p:embeddedFont>
      <p:font typeface="Impact" panose="020B0806030902050204" pitchFamily="34" charset="0"/>
      <p:regular r:id="rId127"/>
    </p:embeddedFont>
    <p:embeddedFont>
      <p:font typeface="MS PGothic" panose="020B0600070205080204" pitchFamily="34" charset="-128"/>
      <p:regular r:id="rId128"/>
    </p:embeddedFont>
    <p:embeddedFont>
      <p:font typeface="Segoe UI" panose="020B0502040204020203" pitchFamily="34" charset="0"/>
      <p:regular r:id="rId129"/>
      <p:bold r:id="rId130"/>
      <p:italic r:id="rId131"/>
      <p:boldItalic r:id="rId132"/>
    </p:embeddedFont>
    <p:embeddedFont>
      <p:font typeface="Segoe UI Black" panose="020B0A02040204020203" pitchFamily="34" charset="0"/>
      <p:bold r:id="rId133"/>
      <p:boldItalic r:id="rId134"/>
    </p:embeddedFont>
    <p:embeddedFont>
      <p:font typeface="Segoe UI Light" panose="020B0502040204020203" pitchFamily="34" charset="0"/>
      <p:regular r:id="rId135"/>
      <p:italic r:id="rId136"/>
    </p:embeddedFont>
    <p:embeddedFont>
      <p:font typeface="Segoe UI Semibold" panose="020B0702040204020203" pitchFamily="34" charset="0"/>
      <p:bold r:id="rId137"/>
      <p:boldItalic r:id="rId138"/>
    </p:embeddedFont>
    <p:embeddedFont>
      <p:font typeface="Segoe UI Semilight" panose="020B0402040204020203" pitchFamily="34" charset="0"/>
      <p:regular r:id="rId139"/>
      <p:italic r:id="rId140"/>
    </p:embeddedFont>
    <p:embeddedFont>
      <p:font typeface="Verdana" panose="020B0604030504040204" pitchFamily="34" charset="0"/>
      <p:regular r:id="rId141"/>
      <p:bold r:id="rId142"/>
      <p:italic r:id="rId143"/>
      <p:boldItalic r:id="rId144"/>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C2C2C2"/>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78480" autoAdjust="0"/>
  </p:normalViewPr>
  <p:slideViewPr>
    <p:cSldViewPr snapToGrid="0">
      <p:cViewPr varScale="1">
        <p:scale>
          <a:sx n="87" d="100"/>
          <a:sy n="87" d="100"/>
        </p:scale>
        <p:origin x="1224"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2.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2.fntdata"/><Relationship Id="rId135" Type="http://schemas.openxmlformats.org/officeDocument/2006/relationships/font" Target="fonts/font1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8.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142"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143" Type="http://schemas.openxmlformats.org/officeDocument/2006/relationships/font" Target="fonts/font25.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44" Type="http://schemas.openxmlformats.org/officeDocument/2006/relationships/font" Target="fonts/font2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IaaS</a:t>
          </a:r>
          <a:br>
            <a:rPr lang="en-US" sz="1100" kern="1200"/>
          </a:br>
          <a:r>
            <a:rPr lang="en-US" sz="1100" kern="1200"/>
            <a:t>VMs</a:t>
          </a:r>
        </a:p>
      </dsp:txBody>
      <dsp:txXfrm>
        <a:off x="2057" y="0"/>
        <a:ext cx="738415" cy="953452"/>
      </dsp:txXfrm>
    </dsp:sp>
    <dsp:sp modelId="{C2EA3FFF-2417-40D9-89CC-F1A35699285C}">
      <dsp:nvSpPr>
        <dsp:cNvPr id="0" name=""/>
        <dsp:cNvSpPr/>
      </dsp:nvSpPr>
      <dsp:spPr>
        <a:xfrm>
          <a:off x="795854"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VM Scale Sets</a:t>
          </a:r>
        </a:p>
      </dsp:txBody>
      <dsp:txXfrm>
        <a:off x="795854" y="0"/>
        <a:ext cx="738415" cy="953452"/>
      </dsp:txXfrm>
    </dsp:sp>
    <dsp:sp modelId="{BFE7EF33-35B6-4364-AFAA-13DD712E922D}">
      <dsp:nvSpPr>
        <dsp:cNvPr id="0" name=""/>
        <dsp:cNvSpPr/>
      </dsp:nvSpPr>
      <dsp:spPr>
        <a:xfrm>
          <a:off x="1589650"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Container Service</a:t>
          </a:r>
        </a:p>
      </dsp:txBody>
      <dsp:txXfrm>
        <a:off x="1589650" y="0"/>
        <a:ext cx="738415" cy="953452"/>
      </dsp:txXfrm>
    </dsp:sp>
    <dsp:sp modelId="{1F953C0C-DFA5-4C6B-83A0-ACBD75296A7D}">
      <dsp:nvSpPr>
        <dsp:cNvPr id="0" name=""/>
        <dsp:cNvSpPr/>
      </dsp:nvSpPr>
      <dsp:spPr>
        <a:xfrm>
          <a:off x="2383447"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Service Fabric</a:t>
          </a:r>
        </a:p>
      </dsp:txBody>
      <dsp:txXfrm>
        <a:off x="2383447" y="0"/>
        <a:ext cx="738415" cy="953452"/>
      </dsp:txXfrm>
    </dsp:sp>
    <dsp:sp modelId="{8745C436-B72B-4380-85A2-3799EB53BE32}">
      <dsp:nvSpPr>
        <dsp:cNvPr id="0" name=""/>
        <dsp:cNvSpPr/>
      </dsp:nvSpPr>
      <dsp:spPr>
        <a:xfrm>
          <a:off x="3177244"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Cloud Services</a:t>
          </a:r>
        </a:p>
      </dsp:txBody>
      <dsp:txXfrm>
        <a:off x="3177244" y="0"/>
        <a:ext cx="738415" cy="953452"/>
      </dsp:txXfrm>
    </dsp:sp>
    <dsp:sp modelId="{64A8B82D-DA79-48E6-87F5-69BF25233F6D}">
      <dsp:nvSpPr>
        <dsp:cNvPr id="0" name=""/>
        <dsp:cNvSpPr/>
      </dsp:nvSpPr>
      <dsp:spPr>
        <a:xfrm>
          <a:off x="3971040"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Batch</a:t>
          </a:r>
        </a:p>
      </dsp:txBody>
      <dsp:txXfrm>
        <a:off x="3971040" y="0"/>
        <a:ext cx="738415" cy="953452"/>
      </dsp:txXfrm>
    </dsp:sp>
    <dsp:sp modelId="{CD4671D1-87D7-4E8D-B019-EE7552F468A0}">
      <dsp:nvSpPr>
        <dsp:cNvPr id="0" name=""/>
        <dsp:cNvSpPr/>
      </dsp:nvSpPr>
      <dsp:spPr>
        <a:xfrm>
          <a:off x="4764837"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App Service</a:t>
          </a:r>
        </a:p>
      </dsp:txBody>
      <dsp:txXfrm>
        <a:off x="4764837" y="0"/>
        <a:ext cx="738415" cy="953452"/>
      </dsp:txXfrm>
    </dsp:sp>
    <dsp:sp modelId="{FF659824-D556-4A81-ABEF-EF16B01F56EA}">
      <dsp:nvSpPr>
        <dsp:cNvPr id="0" name=""/>
        <dsp:cNvSpPr/>
      </dsp:nvSpPr>
      <dsp:spPr>
        <a:xfrm>
          <a:off x="5558633"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Container Instances</a:t>
          </a:r>
        </a:p>
      </dsp:txBody>
      <dsp:txXfrm>
        <a:off x="5558633" y="0"/>
        <a:ext cx="738415" cy="953452"/>
      </dsp:txXfrm>
    </dsp:sp>
    <dsp:sp modelId="{9E91217D-00DC-45CB-806F-2C7759A51E62}">
      <dsp:nvSpPr>
        <dsp:cNvPr id="0" name=""/>
        <dsp:cNvSpPr/>
      </dsp:nvSpPr>
      <dsp:spPr>
        <a:xfrm>
          <a:off x="6352430"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Logic Apps</a:t>
          </a:r>
        </a:p>
      </dsp:txBody>
      <dsp:txXfrm>
        <a:off x="6352430" y="0"/>
        <a:ext cx="738415" cy="953452"/>
      </dsp:txXfrm>
    </dsp:sp>
    <dsp:sp modelId="{5AD177F0-BF42-4829-9DE1-29554A64BCF6}">
      <dsp:nvSpPr>
        <dsp:cNvPr id="0" name=""/>
        <dsp:cNvSpPr/>
      </dsp:nvSpPr>
      <dsp:spPr>
        <a:xfrm>
          <a:off x="7146226" y="0"/>
          <a:ext cx="738415" cy="31781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Functions</a:t>
          </a:r>
        </a:p>
      </dsp:txBody>
      <dsp:txXfrm>
        <a:off x="7146226" y="0"/>
        <a:ext cx="738415" cy="95345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7/23/2018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7/23/2018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102</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286002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7/23/2018 9:35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25</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7/23/2018 9:35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7/23/2018 9:35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7/23/2018 9:35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28</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7/23/2018 9:35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29</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6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49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8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4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7/23/2018 9:35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45</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7/23/2018 9:35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46</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7/23/2018 9:35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7/23/2018 9:35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50</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51</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7/23/2018 9:35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55</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58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7/23/2018 9:35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74</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75</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77</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7/23/2018 9:35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79</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7/23/2018 9:35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82</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83</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87</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88</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89</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7/23/2018 9:35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9</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7/23/2018 9:35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95</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96</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38896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336159" y="470069"/>
            <a:ext cx="1545494"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205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336159" y="863773"/>
            <a:ext cx="1545494"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09407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84207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93797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21822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1306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9100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366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409360"/>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7965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6170059"/>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654"/>
            <a:ext cx="2417896" cy="690695"/>
          </a:xfrm>
          <a:prstGeom prst="rect">
            <a:avLst/>
          </a:prstGeom>
        </p:spPr>
      </p:pic>
    </p:spTree>
    <p:extLst>
      <p:ext uri="{BB962C8B-B14F-4D97-AF65-F5344CB8AC3E}">
        <p14:creationId xmlns:p14="http://schemas.microsoft.com/office/powerpoint/2010/main" val="21026067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63619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01930" y="1189178"/>
            <a:ext cx="8740142" cy="1501950"/>
          </a:xfrm>
        </p:spPr>
        <p:txBody>
          <a:bodyPr/>
          <a:lstStyle>
            <a:lvl1pPr marL="0" indent="0">
              <a:buNone/>
              <a:defRPr sz="2800">
                <a:solidFill>
                  <a:schemeClr val="bg1"/>
                </a:solidFill>
              </a:defRPr>
            </a:lvl1pPr>
            <a:lvl2pPr marL="0" indent="0">
              <a:buFontTx/>
              <a:buNone/>
              <a:defRPr sz="2000">
                <a:solidFill>
                  <a:schemeClr val="bg1"/>
                </a:solidFill>
                <a:latin typeface="Segoe UI Light" panose="020B0502040204020203" pitchFamily="34" charset="0"/>
                <a:cs typeface="Segoe UI Light" panose="020B0502040204020203" pitchFamily="34" charset="0"/>
              </a:defRPr>
            </a:lvl2pPr>
            <a:lvl3pPr marL="0" indent="0">
              <a:spcBef>
                <a:spcPts val="0"/>
              </a:spcBef>
              <a:buNone/>
              <a:defRPr sz="1600">
                <a:solidFill>
                  <a:schemeClr val="bg1"/>
                </a:solidFill>
                <a:latin typeface="Segoe UI Light" panose="020B0502040204020203" pitchFamily="34" charset="0"/>
                <a:cs typeface="Segoe UI Light" panose="020B0502040204020203" pitchFamily="34" charset="0"/>
              </a:defRPr>
            </a:lvl3pPr>
            <a:lvl4pPr marL="0" indent="0">
              <a:spcBef>
                <a:spcPts val="0"/>
              </a:spcBef>
              <a:buNone/>
              <a:defRPr sz="1200">
                <a:solidFill>
                  <a:schemeClr val="bg1"/>
                </a:solidFill>
                <a:latin typeface="Segoe UI Light" panose="020B0502040204020203" pitchFamily="34" charset="0"/>
                <a:cs typeface="Segoe UI Light" panose="020B0502040204020203" pitchFamily="34" charset="0"/>
              </a:defRPr>
            </a:lvl4pPr>
            <a:lvl5pPr marL="0" indent="0">
              <a:spcBef>
                <a:spcPts val="0"/>
              </a:spcBef>
              <a:buNone/>
              <a:defRPr sz="12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1833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9144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R="0" lvl="0" indent="0" defTabSz="699422" fontAlgn="auto">
              <a:lnSpc>
                <a:spcPct val="100000"/>
              </a:lnSpc>
              <a:spcBef>
                <a:spcPts val="0"/>
              </a:spcBef>
              <a:spcAft>
                <a:spcPts val="0"/>
              </a:spcAft>
              <a:buClrTx/>
              <a:buSzTx/>
              <a:buFontTx/>
              <a:buNone/>
              <a:tabLst/>
            </a:pPr>
            <a:endParaRPr kumimoji="0" lang="en-US" sz="788"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6977847" y="5959092"/>
            <a:ext cx="1476041"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7003931" y="6216163"/>
            <a:ext cx="1368470"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1992114" y="4479168"/>
            <a:ext cx="182438" cy="4166664"/>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4264712" y="6687741"/>
            <a:ext cx="2865101"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1537261" y="5710544"/>
            <a:ext cx="5882898"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8418283" y="6302645"/>
            <a:ext cx="531988"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6"/>
            <a:ext cx="9144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45" name="Bent Arrow 44"/>
          <p:cNvSpPr/>
          <p:nvPr userDrawn="1"/>
        </p:nvSpPr>
        <p:spPr bwMode="auto">
          <a:xfrm rot="16200000">
            <a:off x="8611890" y="6643428"/>
            <a:ext cx="325590" cy="199541"/>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3291924" y="6600371"/>
            <a:ext cx="9117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3323727" y="6462555"/>
            <a:ext cx="28094"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163200" y="6858001"/>
            <a:ext cx="9399815"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2" name="Rectangle 51"/>
          <p:cNvSpPr/>
          <p:nvPr userDrawn="1"/>
        </p:nvSpPr>
        <p:spPr bwMode="auto">
          <a:xfrm>
            <a:off x="-293915" y="6074230"/>
            <a:ext cx="293915"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9144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28633" y="6491045"/>
            <a:ext cx="702457" cy="206372"/>
          </a:xfrm>
          <a:prstGeom prst="rect">
            <a:avLst/>
          </a:prstGeom>
        </p:spPr>
      </p:pic>
    </p:spTree>
    <p:extLst>
      <p:ext uri="{BB962C8B-B14F-4D97-AF65-F5344CB8AC3E}">
        <p14:creationId xmlns:p14="http://schemas.microsoft.com/office/powerpoint/2010/main" val="4023223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5" y="470067"/>
            <a:ext cx="1067477" cy="304828"/>
          </a:xfrm>
          <a:prstGeom prst="rect">
            <a:avLst/>
          </a:prstGeom>
        </p:spPr>
      </p:pic>
      <p:sp>
        <p:nvSpPr>
          <p:cNvPr id="7" name="Text Placeholder 16"/>
          <p:cNvSpPr>
            <a:spLocks noGrp="1"/>
          </p:cNvSpPr>
          <p:nvPr>
            <p:ph type="body" sz="quarter" idx="13" hasCustomPrompt="1"/>
          </p:nvPr>
        </p:nvSpPr>
        <p:spPr>
          <a:xfrm>
            <a:off x="6254758" y="288561"/>
            <a:ext cx="2689274"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Tree>
    <p:extLst>
      <p:ext uri="{BB962C8B-B14F-4D97-AF65-F5344CB8AC3E}">
        <p14:creationId xmlns:p14="http://schemas.microsoft.com/office/powerpoint/2010/main" val="149122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410744247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05377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4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7/23/2018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4008586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7/23/2018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41506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23.07.2018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177165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67613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7593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14754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244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609223"/>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3210731" y="6586802"/>
            <a:ext cx="272254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134"/>
            <a:r>
              <a:rPr lang="en-US" sz="771" spc="11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634435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436932"/>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55532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436932"/>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11841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43396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7/23/2018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8818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1189178"/>
            <a:ext cx="8740142" cy="144238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116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1232898"/>
          </a:xfrm>
        </p:spPr>
        <p:txBody>
          <a:bodyPr lIns="393155" tIns="393155" bIns="91432">
            <a:normAutofit/>
          </a:bodyPr>
          <a:lstStyle>
            <a:lvl1pPr marL="0" indent="0">
              <a:buNone/>
              <a:defRPr sz="33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9144000" cy="558606"/>
          </a:xfrm>
        </p:spPr>
        <p:txBody>
          <a:bodyPr lIns="393155" bIns="91432"/>
          <a:lstStyle>
            <a:lvl1pPr marL="0" indent="0">
              <a:buNone/>
              <a:defRPr>
                <a:solidFill>
                  <a:schemeClr val="tx2"/>
                </a:solidFill>
              </a:defRPr>
            </a:lvl1pPr>
            <a:lvl2pPr marL="34286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9144000" cy="4700587"/>
          </a:xfrm>
        </p:spPr>
        <p:txBody>
          <a:bodyPr lIns="393155" tIns="91432" bIns="91432">
            <a:normAutofit/>
          </a:bodyPr>
          <a:lstStyle>
            <a:lvl1pPr marL="0" indent="0">
              <a:buNone/>
              <a:defRPr sz="1500">
                <a:solidFill>
                  <a:schemeClr val="tx1"/>
                </a:solidFill>
              </a:defRPr>
            </a:lvl1pPr>
          </a:lstStyle>
          <a:p>
            <a:pPr lvl="0"/>
            <a:r>
              <a:rPr lang="en-US" dirty="0"/>
              <a:t>Body copy</a:t>
            </a:r>
          </a:p>
        </p:txBody>
      </p:sp>
    </p:spTree>
    <p:extLst>
      <p:ext uri="{BB962C8B-B14F-4D97-AF65-F5344CB8AC3E}">
        <p14:creationId xmlns:p14="http://schemas.microsoft.com/office/powerpoint/2010/main" val="42038989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736"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7" indent="0">
              <a:buNone/>
              <a:defRPr sz="1500"/>
            </a:lvl2pPr>
            <a:lvl3pPr marL="164556" indent="0">
              <a:buNone/>
              <a:defRPr sz="1500"/>
            </a:lvl3pPr>
            <a:lvl4pPr marL="350118" indent="0">
              <a:buNone/>
              <a:defRPr sz="1350"/>
            </a:lvl4pPr>
            <a:lvl5pPr marL="543850" indent="0">
              <a:buNone/>
              <a:defRPr sz="1350"/>
            </a:lvl5pPr>
          </a:lstStyle>
          <a:p>
            <a:pPr lvl="0"/>
            <a:endParaRPr lang="en-US" dirty="0"/>
          </a:p>
        </p:txBody>
      </p:sp>
      <p:sp>
        <p:nvSpPr>
          <p:cNvPr id="5" name="Rectangle 4"/>
          <p:cNvSpPr/>
          <p:nvPr userDrawn="1"/>
        </p:nvSpPr>
        <p:spPr>
          <a:xfrm>
            <a:off x="201061" y="347873"/>
            <a:ext cx="3189002" cy="692489"/>
          </a:xfrm>
          <a:prstGeom prst="rect">
            <a:avLst/>
          </a:prstGeom>
        </p:spPr>
        <p:txBody>
          <a:bodyPr wrap="none" lIns="68574" tIns="34286" rIns="68574" bIns="34286">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338554" cy="823460"/>
          </a:xfrm>
          <a:solidFill>
            <a:srgbClr val="92D050"/>
          </a:solidFill>
        </p:spPr>
        <p:txBody>
          <a:bodyPr>
            <a:noAutofit/>
          </a:bodyPr>
          <a:lstStyle>
            <a:lvl1pPr marL="0" indent="0">
              <a:buFontTx/>
              <a:buNone/>
              <a:defRPr sz="1500" u="sng">
                <a:solidFill>
                  <a:srgbClr val="0070C0"/>
                </a:solidFill>
              </a:defRPr>
            </a:lvl1pPr>
            <a:lvl2pPr marL="342868" indent="0">
              <a:buFontTx/>
              <a:buNone/>
              <a:defRPr sz="1500" u="sng">
                <a:solidFill>
                  <a:srgbClr val="0070C0"/>
                </a:solidFill>
              </a:defRPr>
            </a:lvl2pPr>
            <a:lvl3pPr marL="685736" indent="0">
              <a:buFontTx/>
              <a:buNone/>
              <a:defRPr sz="1500" u="sng">
                <a:solidFill>
                  <a:srgbClr val="0070C0"/>
                </a:solidFill>
              </a:defRPr>
            </a:lvl3pPr>
            <a:lvl4pPr marL="1028603" indent="0">
              <a:buFontTx/>
              <a:buNone/>
              <a:defRPr sz="1500" u="sng">
                <a:solidFill>
                  <a:srgbClr val="0070C0"/>
                </a:solidFill>
              </a:defRPr>
            </a:lvl4pPr>
            <a:lvl5pPr marL="1371471"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93438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2"/>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868" indent="0">
              <a:buFontTx/>
              <a:buNone/>
              <a:defRPr sz="2400"/>
            </a:lvl2pPr>
            <a:lvl3pPr marL="685736" indent="0">
              <a:buFontTx/>
              <a:buNone/>
              <a:defRPr sz="2100"/>
            </a:lvl3pPr>
            <a:lvl4pPr marL="1028603" indent="0">
              <a:buFontTx/>
              <a:buNone/>
              <a:defRPr sz="1800"/>
            </a:lvl4pPr>
            <a:lvl5pPr marL="1371471"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09"/>
            <a:ext cx="1268605" cy="692489"/>
          </a:xfrm>
          <a:prstGeom prst="rect">
            <a:avLst/>
          </a:prstGeom>
        </p:spPr>
        <p:txBody>
          <a:bodyPr wrap="none" lIns="68574" tIns="34286" rIns="68574" bIns="34286">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5" y="5823049"/>
            <a:ext cx="2086708" cy="646321"/>
          </a:xfrm>
          <a:prstGeom prst="rect">
            <a:avLst/>
          </a:prstGeom>
          <a:noFill/>
        </p:spPr>
        <p:txBody>
          <a:bodyPr wrap="square" lIns="68574" tIns="34286" rIns="68574" bIns="34286"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5" y="6206895"/>
            <a:ext cx="8826103" cy="603708"/>
          </a:xfrm>
          <a:solidFill>
            <a:srgbClr val="FFF2CC"/>
          </a:solidFill>
        </p:spPr>
        <p:txBody>
          <a:bodyPr>
            <a:noAutofit/>
          </a:bodyPr>
          <a:lstStyle>
            <a:lvl1pPr marL="0" indent="0">
              <a:buFontTx/>
              <a:buNone/>
              <a:defRPr sz="1350" u="sng">
                <a:solidFill>
                  <a:srgbClr val="0070C0"/>
                </a:solidFill>
              </a:defRPr>
            </a:lvl1pPr>
            <a:lvl2pPr marL="342868" indent="0">
              <a:buFontTx/>
              <a:buNone/>
              <a:defRPr sz="1350" u="sng">
                <a:solidFill>
                  <a:srgbClr val="0070C0"/>
                </a:solidFill>
              </a:defRPr>
            </a:lvl2pPr>
            <a:lvl3pPr marL="685736" indent="0">
              <a:buFontTx/>
              <a:buNone/>
              <a:defRPr sz="1350" u="sng">
                <a:solidFill>
                  <a:srgbClr val="0070C0"/>
                </a:solidFill>
              </a:defRPr>
            </a:lvl3pPr>
            <a:lvl4pPr marL="1028603" indent="0">
              <a:buFontTx/>
              <a:buNone/>
              <a:defRPr sz="1350" u="sng">
                <a:solidFill>
                  <a:srgbClr val="0070C0"/>
                </a:solidFill>
              </a:defRPr>
            </a:lvl4pPr>
            <a:lvl5pPr marL="1371471"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801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14746"/>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938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790362"/>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790362"/>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180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7101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6" cy="662104"/>
          </a:xfrm>
          <a:noFill/>
        </p:spPr>
        <p:txBody>
          <a:bodyPr lIns="182880" tIns="146304" rIns="182880" bIns="146304">
            <a:sp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648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30890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868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1189178"/>
            <a:ext cx="8740141" cy="144731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31475"/>
      </p:ext>
    </p:extLst>
  </p:cSld>
  <p:clrMap bg1="dk1" tx1="lt1" bg2="dk2" tx2="lt2" accent1="accent1" accent2="accent2" accent3="accent3" accent4="accent4" accent5="accent5" accent6="accent6" hlink="hlink" folHlink="folHlink"/>
  <p:sldLayoutIdLst>
    <p:sldLayoutId id="2147483725" r:id="rId1"/>
    <p:sldLayoutId id="2147483727" r:id="rId2"/>
    <p:sldLayoutId id="2147483728" r:id="rId3"/>
    <p:sldLayoutId id="2147483730" r:id="rId4"/>
    <p:sldLayoutId id="2147483731" r:id="rId5"/>
    <p:sldLayoutId id="2147483732"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912" r:id="rId21"/>
    <p:sldLayoutId id="2147483913" r:id="rId22"/>
    <p:sldLayoutId id="2147483914" r:id="rId23"/>
    <p:sldLayoutId id="2147483915" r:id="rId24"/>
    <p:sldLayoutId id="2147483916"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 id="2147483927" r:id="rId35"/>
    <p:sldLayoutId id="2147483928" r:id="rId36"/>
    <p:sldLayoutId id="2147483929" r:id="rId37"/>
    <p:sldLayoutId id="2147483930" r:id="rId38"/>
  </p:sldLayoutIdLst>
  <p:transition>
    <p:fade/>
  </p:transition>
  <p:txStyles>
    <p:titleStyle>
      <a:lvl1pPr algn="l" defTabSz="685775" rtl="0" eaLnBrk="1" latinLnBrk="0" hangingPunct="1">
        <a:lnSpc>
          <a:spcPct val="90000"/>
        </a:lnSpc>
        <a:spcBef>
          <a:spcPct val="0"/>
        </a:spcBef>
        <a:buNone/>
        <a:defRPr lang="en-US" sz="33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700"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docs.microsoft.com/en-us/azure/architecture/reference-architectures/virtual-machines-linux/multi-region-application"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hyperlink" Target="https://docs.microsoft.com/en-us/azure/architecture/resiliency/index#designing-for-resilienc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3.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47.emf"/><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1.mp4"/><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emf"/><Relationship Id="rId9"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57.emf"/><Relationship Id="rId4" Type="http://schemas.openxmlformats.org/officeDocument/2006/relationships/image" Target="../media/image56.emf"/></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64.emf"/><Relationship Id="rId4" Type="http://schemas.openxmlformats.org/officeDocument/2006/relationships/image" Target="../media/image6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36.emf"/><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emf"/><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62.emf"/><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81.xml.rels><?xml version="1.0" encoding="UTF-8" standalone="yes"?>
<Relationships xmlns="http://schemas.openxmlformats.org/package/2006/relationships"><Relationship Id="rId2" Type="http://schemas.openxmlformats.org/officeDocument/2006/relationships/hyperlink" Target="https://azure.microsoft.com/en-us/solutions/architecture/"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3000">
                <a:solidFill>
                  <a:schemeClr val="tx1"/>
                </a:solidFill>
              </a:rPr>
              <a:t>Compute Infrastructure</a:t>
            </a:r>
            <a:endParaRPr lang="en-US" sz="3000" dirty="0">
              <a:solidFill>
                <a:schemeClr val="tx1"/>
              </a:solidFill>
            </a:endParaRPr>
          </a:p>
        </p:txBody>
      </p:sp>
      <p:sp>
        <p:nvSpPr>
          <p:cNvPr id="4" name="Subtitle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328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985544838"/>
              </p:ext>
            </p:extLst>
          </p:nvPr>
        </p:nvGraphicFramePr>
        <p:xfrm>
          <a:off x="1230923" y="1186069"/>
          <a:ext cx="7042639" cy="5257333"/>
        </p:xfrm>
        <a:graphic>
          <a:graphicData uri="http://schemas.openxmlformats.org/drawingml/2006/table">
            <a:tbl>
              <a:tblPr firstRow="1" bandRow="1">
                <a:tableStyleId>{073A0DAA-6AF3-43AB-8588-CEC1D06C72B9}</a:tableStyleId>
              </a:tblPr>
              <a:tblGrid>
                <a:gridCol w="1765928">
                  <a:extLst>
                    <a:ext uri="{9D8B030D-6E8A-4147-A177-3AD203B41FA5}">
                      <a16:colId xmlns:a16="http://schemas.microsoft.com/office/drawing/2014/main" val="858233951"/>
                    </a:ext>
                  </a:extLst>
                </a:gridCol>
                <a:gridCol w="1164086">
                  <a:extLst>
                    <a:ext uri="{9D8B030D-6E8A-4147-A177-3AD203B41FA5}">
                      <a16:colId xmlns:a16="http://schemas.microsoft.com/office/drawing/2014/main" val="342652519"/>
                    </a:ext>
                  </a:extLst>
                </a:gridCol>
                <a:gridCol w="4112625">
                  <a:extLst>
                    <a:ext uri="{9D8B030D-6E8A-4147-A177-3AD203B41FA5}">
                      <a16:colId xmlns:a16="http://schemas.microsoft.com/office/drawing/2014/main" val="1063036495"/>
                    </a:ext>
                  </a:extLst>
                </a:gridCol>
              </a:tblGrid>
              <a:tr h="195020">
                <a:tc>
                  <a:txBody>
                    <a:bodyPr/>
                    <a:lstStyle/>
                    <a:p>
                      <a:pPr algn="l" fontAlgn="b"/>
                      <a:r>
                        <a:rPr lang="en-US" sz="1100" dirty="0">
                          <a:effectLst/>
                        </a:rPr>
                        <a:t>Type</a:t>
                      </a:r>
                      <a:endParaRPr lang="en-US" sz="1100" b="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nchor="b"/>
                </a:tc>
                <a:tc>
                  <a:txBody>
                    <a:bodyPr/>
                    <a:lstStyle/>
                    <a:p>
                      <a:pPr algn="l" fontAlgn="b"/>
                      <a:r>
                        <a:rPr lang="en-US" sz="1100">
                          <a:effectLst/>
                        </a:rPr>
                        <a:t>Sizes</a:t>
                      </a:r>
                      <a:endParaRPr lang="en-US" sz="1100" b="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nchor="b"/>
                </a:tc>
                <a:tc>
                  <a:txBody>
                    <a:bodyPr/>
                    <a:lstStyle/>
                    <a:p>
                      <a:pPr algn="l" fontAlgn="b"/>
                      <a:r>
                        <a:rPr lang="en-US" sz="1100">
                          <a:effectLst/>
                        </a:rPr>
                        <a:t>Description</a:t>
                      </a:r>
                      <a:endParaRPr lang="en-US" sz="1100" b="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nchor="b"/>
                </a:tc>
                <a:extLst>
                  <a:ext uri="{0D108BD9-81ED-4DB2-BD59-A6C34878D82A}">
                    <a16:rowId xmlns:a16="http://schemas.microsoft.com/office/drawing/2014/main" val="2098278488"/>
                  </a:ext>
                </a:extLst>
              </a:tr>
              <a:tr h="1001199">
                <a:tc>
                  <a:txBody>
                    <a:bodyPr/>
                    <a:lstStyle/>
                    <a:p>
                      <a:pPr fontAlgn="t"/>
                      <a:r>
                        <a:rPr lang="en-US" sz="1100" u="none" strike="noStrike" dirty="0">
                          <a:effectLst/>
                          <a:hlinkClick r:id="rId3"/>
                        </a:rPr>
                        <a:t>General purpose</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B (Preview), Dsv3, Dv3, DSv2, Dv2, DS, D, Av2, A0-7</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Balanced CPU-to-memory ratio. Ideal for testing and development, small to medium databases, and low to medium traffic web servers.</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3735691220"/>
                  </a:ext>
                </a:extLst>
              </a:tr>
              <a:tr h="910987">
                <a:tc>
                  <a:txBody>
                    <a:bodyPr/>
                    <a:lstStyle/>
                    <a:p>
                      <a:pPr fontAlgn="t"/>
                      <a:r>
                        <a:rPr lang="en-US" sz="1100" u="none" strike="noStrike">
                          <a:effectLst/>
                          <a:hlinkClick r:id="rId4"/>
                        </a:rPr>
                        <a:t>Compute optimized</a:t>
                      </a:r>
                      <a:endParaRPr lang="en-US" sz="110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Fs, F</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High CPU-to-memory ratio. Good for medium traffic web servers, network appliances, batch processes, and application servers.</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1282892451"/>
                  </a:ext>
                </a:extLst>
              </a:tr>
              <a:tr h="839963">
                <a:tc>
                  <a:txBody>
                    <a:bodyPr/>
                    <a:lstStyle/>
                    <a:p>
                      <a:pPr fontAlgn="t"/>
                      <a:r>
                        <a:rPr lang="en-US" sz="1100" u="none" strike="noStrike" dirty="0">
                          <a:effectLst/>
                          <a:hlinkClick r:id="rId5"/>
                        </a:rPr>
                        <a:t>Memory optimized</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Esv3, Ev3, M, GS, G, DSv2, DS, Dv2, D</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a:effectLst/>
                        </a:rPr>
                        <a:t>High memory-to-CPU ratio. Great for relational database servers, medium to large caches, and in-memory analytics.</a:t>
                      </a:r>
                      <a:endParaRPr lang="en-US" sz="110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3944092519"/>
                  </a:ext>
                </a:extLst>
              </a:tr>
              <a:tr h="617571">
                <a:tc>
                  <a:txBody>
                    <a:bodyPr/>
                    <a:lstStyle/>
                    <a:p>
                      <a:pPr fontAlgn="t"/>
                      <a:r>
                        <a:rPr lang="en-US" sz="1100" u="none" strike="noStrike">
                          <a:effectLst/>
                          <a:hlinkClick r:id="rId6"/>
                        </a:rPr>
                        <a:t>Storage optimized</a:t>
                      </a:r>
                      <a:endParaRPr lang="en-US" sz="110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Ls</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High disk throughput and IO. Ideal for Big Data, SQL, and NoSQL databases.</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2801929339"/>
                  </a:ext>
                </a:extLst>
              </a:tr>
              <a:tr h="910987">
                <a:tc>
                  <a:txBody>
                    <a:bodyPr/>
                    <a:lstStyle/>
                    <a:p>
                      <a:pPr fontAlgn="t"/>
                      <a:r>
                        <a:rPr lang="en-US" sz="1100" u="none" strike="noStrike">
                          <a:effectLst/>
                          <a:hlinkClick r:id="rId7"/>
                        </a:rPr>
                        <a:t>GPU</a:t>
                      </a:r>
                      <a:endParaRPr lang="en-US" sz="110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a:effectLst/>
                        </a:rPr>
                        <a:t>NV, NC</a:t>
                      </a:r>
                      <a:endParaRPr lang="en-US" sz="110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Specialized virtual machines targeted for heavy graphic rendering and video editing. Available with single or multiple GPUs.</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1020128798"/>
                  </a:ext>
                </a:extLst>
              </a:tr>
              <a:tr h="764280">
                <a:tc>
                  <a:txBody>
                    <a:bodyPr/>
                    <a:lstStyle/>
                    <a:p>
                      <a:pPr fontAlgn="t"/>
                      <a:r>
                        <a:rPr lang="en-US" sz="1100" u="none" strike="noStrike" dirty="0">
                          <a:effectLst/>
                          <a:hlinkClick r:id="rId8"/>
                        </a:rPr>
                        <a:t>High performance compute</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H, A8-11</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tc>
                  <a:txBody>
                    <a:bodyPr/>
                    <a:lstStyle/>
                    <a:p>
                      <a:pPr fontAlgn="t"/>
                      <a:r>
                        <a:rPr lang="en-US" sz="1100" dirty="0">
                          <a:effectLst/>
                        </a:rPr>
                        <a:t>Our fastest and most powerful CPU virtual machines with optional high-throughput network interfaces (RDMA).</a:t>
                      </a:r>
                      <a:endParaRPr lang="en-US" sz="1100" dirty="0">
                        <a:solidFill>
                          <a:schemeClr val="tx1">
                            <a:lumMod val="50000"/>
                          </a:schemeClr>
                        </a:solidFill>
                        <a:effectLst/>
                        <a:latin typeface="Segoe UI Light" panose="020B0502040204020203" pitchFamily="34" charset="0"/>
                        <a:cs typeface="Segoe UI Light" panose="020B0502040204020203" pitchFamily="34" charset="0"/>
                      </a:endParaRPr>
                    </a:p>
                  </a:txBody>
                  <a:tcPr marL="29804" marR="29804" marT="22353" marB="22353"/>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type="body" sz="quarter" idx="10"/>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Templates</a:t>
            </a:r>
          </a:p>
        </p:txBody>
      </p:sp>
    </p:spTree>
    <p:extLst>
      <p:ext uri="{BB962C8B-B14F-4D97-AF65-F5344CB8AC3E}">
        <p14:creationId xmlns:p14="http://schemas.microsoft.com/office/powerpoint/2010/main" val="31204411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pic>
        <p:nvPicPr>
          <p:cNvPr id="4" name="Picture 3"/>
          <p:cNvPicPr>
            <a:picLocks noChangeAspect="1"/>
          </p:cNvPicPr>
          <p:nvPr/>
        </p:nvPicPr>
        <p:blipFill>
          <a:blip r:embed="rId3"/>
          <a:stretch>
            <a:fillRect/>
          </a:stretch>
        </p:blipFill>
        <p:spPr>
          <a:xfrm>
            <a:off x="195513" y="2029014"/>
            <a:ext cx="3143250" cy="3350419"/>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085" y="2029014"/>
            <a:ext cx="3991787" cy="341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15" y="2009086"/>
            <a:ext cx="5358787" cy="373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from Account	</a:t>
            </a:r>
          </a:p>
        </p:txBody>
      </p:sp>
      <p:pic>
        <p:nvPicPr>
          <p:cNvPr id="9224" name="Picture 8" descr="deploy saved template"/>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03384" y="4480902"/>
            <a:ext cx="2108200" cy="76517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browse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2125266"/>
            <a:ext cx="3700463" cy="20288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985" y="2125266"/>
            <a:ext cx="4279106" cy="210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85430">
              <a:defRPr/>
            </a:pPr>
            <a:r>
              <a:rPr sz="3975"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830" y="1804462"/>
            <a:ext cx="7560178" cy="394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4294967295"/>
          </p:nvPr>
        </p:nvSpPr>
        <p:spPr>
          <a:xfrm>
            <a:off x="0" y="1231900"/>
            <a:ext cx="8834438" cy="4933950"/>
          </a:xfrm>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4294967295"/>
          </p:nvPr>
        </p:nvSpPr>
        <p:spPr>
          <a:xfrm>
            <a:off x="0" y="6207125"/>
            <a:ext cx="8826500" cy="603250"/>
          </a:xfrm>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type="body" sz="quarter" idx="10"/>
          </p:nvPr>
        </p:nvSpPr>
        <p:spPr>
          <a:xfrm>
            <a:off x="201930" y="1189177"/>
            <a:ext cx="8740142" cy="5466599"/>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75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75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397297" y="1760218"/>
            <a:ext cx="7750029" cy="979364"/>
          </a:xfrm>
          <a:prstGeom prst="rect">
            <a:avLst/>
          </a:prstGeom>
        </p:spPr>
      </p:pic>
      <p:pic>
        <p:nvPicPr>
          <p:cNvPr id="5" name="Picture 4"/>
          <p:cNvPicPr>
            <a:picLocks noChangeAspect="1"/>
          </p:cNvPicPr>
          <p:nvPr/>
        </p:nvPicPr>
        <p:blipFill>
          <a:blip r:embed="rId4"/>
          <a:stretch>
            <a:fillRect/>
          </a:stretch>
        </p:blipFill>
        <p:spPr>
          <a:xfrm>
            <a:off x="397296" y="3261041"/>
            <a:ext cx="8746703" cy="427767"/>
          </a:xfrm>
          <a:prstGeom prst="rect">
            <a:avLst/>
          </a:prstGeom>
        </p:spPr>
      </p:pic>
      <p:pic>
        <p:nvPicPr>
          <p:cNvPr id="6" name="Picture 5"/>
          <p:cNvPicPr>
            <a:picLocks noChangeAspect="1"/>
          </p:cNvPicPr>
          <p:nvPr/>
        </p:nvPicPr>
        <p:blipFill>
          <a:blip r:embed="rId5"/>
          <a:stretch>
            <a:fillRect/>
          </a:stretch>
        </p:blipFill>
        <p:spPr>
          <a:xfrm>
            <a:off x="397296" y="4188348"/>
            <a:ext cx="8229600" cy="578644"/>
          </a:xfrm>
          <a:prstGeom prst="rect">
            <a:avLst/>
          </a:prstGeom>
        </p:spPr>
      </p:pic>
      <p:pic>
        <p:nvPicPr>
          <p:cNvPr id="7" name="Picture 6"/>
          <p:cNvPicPr>
            <a:picLocks noChangeAspect="1"/>
          </p:cNvPicPr>
          <p:nvPr/>
        </p:nvPicPr>
        <p:blipFill>
          <a:blip r:embed="rId6"/>
          <a:stretch>
            <a:fillRect/>
          </a:stretch>
        </p:blipFill>
        <p:spPr>
          <a:xfrm>
            <a:off x="397297" y="5269352"/>
            <a:ext cx="8746703" cy="434826"/>
          </a:xfrm>
          <a:prstGeom prst="rect">
            <a:avLst/>
          </a:prstGeom>
        </p:spPr>
      </p:pic>
    </p:spTree>
    <p:extLst>
      <p:ext uri="{BB962C8B-B14F-4D97-AF65-F5344CB8AC3E}">
        <p14:creationId xmlns:p14="http://schemas.microsoft.com/office/powerpoint/2010/main" val="110184299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type="body" sz="quarter" idx="10"/>
          </p:nvPr>
        </p:nvSpPr>
        <p:spPr>
          <a:xfrm>
            <a:off x="201930" y="1189178"/>
            <a:ext cx="8740142" cy="5484184"/>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b="1" dirty="0">
              <a:solidFill>
                <a:schemeClr val="tx1">
                  <a:lumMod val="50000"/>
                </a:schemeClr>
              </a:solidFill>
            </a:endParaRPr>
          </a:p>
          <a:p>
            <a:endParaRPr lang="en-US" b="1" dirty="0">
              <a:solidFill>
                <a:schemeClr val="tx1">
                  <a:lumMod val="50000"/>
                </a:schemeClr>
              </a:solidFill>
            </a:endParaRPr>
          </a:p>
          <a:p>
            <a:r>
              <a:rPr lang="en-US" b="1" dirty="0">
                <a:solidFill>
                  <a:schemeClr val="tx1">
                    <a:lumMod val="50000"/>
                  </a:schemeClr>
                </a:solidFill>
              </a:rPr>
              <a:t>Template Deployments have 2 modes: INCREMENTAL or COMPLETE</a:t>
            </a:r>
          </a:p>
          <a:p>
            <a:pPr lvl="1"/>
            <a:r>
              <a:rPr lang="en-US" b="1" dirty="0">
                <a:solidFill>
                  <a:schemeClr val="tx1">
                    <a:lumMod val="50000"/>
                  </a:schemeClr>
                </a:solidFill>
              </a:rPr>
              <a:t>Both modes deploy resources defined in Template.</a:t>
            </a:r>
          </a:p>
          <a:p>
            <a:pPr lvl="1"/>
            <a:r>
              <a:rPr lang="en-US" b="1" dirty="0">
                <a:solidFill>
                  <a:schemeClr val="tx1">
                    <a:lumMod val="50000"/>
                  </a:schemeClr>
                </a:solidFill>
              </a:rPr>
              <a:t>Complete Deployment DELETES resources in group not defined in Template</a:t>
            </a:r>
          </a:p>
          <a:p>
            <a:pPr lvl="1"/>
            <a:r>
              <a:rPr lang="en-US" b="1" dirty="0">
                <a:solidFill>
                  <a:schemeClr val="tx1">
                    <a:lumMod val="50000"/>
                  </a:schemeClr>
                </a:solidFill>
              </a:rPr>
              <a:t>Incremental does not DELETE resources not defined in Template</a:t>
            </a:r>
          </a:p>
          <a:p>
            <a:pPr lvl="1"/>
            <a:r>
              <a:rPr lang="en-US" b="1" dirty="0">
                <a:solidFill>
                  <a:schemeClr val="tx1">
                    <a:lumMod val="50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382682" y="3033109"/>
            <a:ext cx="8378636" cy="1223327"/>
          </a:xfrm>
          <a:prstGeom prst="rect">
            <a:avLst/>
          </a:prstGeom>
        </p:spPr>
      </p:pic>
    </p:spTree>
    <p:extLst>
      <p:ext uri="{BB962C8B-B14F-4D97-AF65-F5344CB8AC3E}">
        <p14:creationId xmlns:p14="http://schemas.microsoft.com/office/powerpoint/2010/main" val="98249049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4294967295"/>
          </p:nvPr>
        </p:nvSpPr>
        <p:spPr>
          <a:xfrm>
            <a:off x="0" y="2286000"/>
            <a:ext cx="8834438" cy="3879850"/>
          </a:xfrm>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Tree>
    <p:extLst>
      <p:ext uri="{BB962C8B-B14F-4D97-AF65-F5344CB8AC3E}">
        <p14:creationId xmlns:p14="http://schemas.microsoft.com/office/powerpoint/2010/main" val="14138329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sz="quarter" idx="10"/>
          </p:nvPr>
        </p:nvSpPr>
        <p:spPr>
          <a:xfrm>
            <a:off x="201930" y="1189177"/>
            <a:ext cx="8740142" cy="4402731"/>
          </a:xfrm>
        </p:spPr>
        <p:txBody>
          <a:bodyPr>
            <a:normAutofit/>
          </a:bodyPr>
          <a:lstStyle/>
          <a:p>
            <a:r>
              <a:rPr lang="en-US" sz="2000" dirty="0"/>
              <a:t>Provide a way of comparing compute (CPU) </a:t>
            </a:r>
            <a:br>
              <a:rPr lang="en-US" sz="2000" dirty="0"/>
            </a:br>
            <a:r>
              <a:rPr lang="en-US" sz="2000" dirty="0"/>
              <a:t>performance across Azure SKUs</a:t>
            </a:r>
          </a:p>
          <a:p>
            <a:endParaRPr lang="en-US" sz="2000" dirty="0"/>
          </a:p>
          <a:p>
            <a:r>
              <a:rPr lang="en-US" sz="2000" dirty="0"/>
              <a:t>Not all Azure Cores are created equal</a:t>
            </a:r>
          </a:p>
          <a:p>
            <a:pPr lvl="1"/>
            <a:r>
              <a:rPr lang="en-US" dirty="0"/>
              <a:t>A1 Core !=  F1 Core</a:t>
            </a:r>
          </a:p>
          <a:p>
            <a:pPr lvl="1"/>
            <a:endParaRPr lang="en-US" dirty="0"/>
          </a:p>
          <a:p>
            <a:r>
              <a:rPr lang="en-US" sz="2000" dirty="0"/>
              <a:t>Compare compute (CPU) performance across SKUs</a:t>
            </a:r>
            <a:r>
              <a:rPr lang="en-US" sz="1800" dirty="0"/>
              <a:t>.</a:t>
            </a:r>
          </a:p>
          <a:p>
            <a:endParaRPr lang="en-US" sz="1800"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extLst>
              <p:ext uri="{D42A27DB-BD31-4B8C-83A1-F6EECF244321}">
                <p14:modId xmlns:p14="http://schemas.microsoft.com/office/powerpoint/2010/main" val="870480996"/>
              </p:ext>
            </p:extLst>
          </p:nvPr>
        </p:nvGraphicFramePr>
        <p:xfrm>
          <a:off x="6121397" y="857250"/>
          <a:ext cx="2895602" cy="5135769"/>
        </p:xfrm>
        <a:graphic>
          <a:graphicData uri="http://schemas.openxmlformats.org/drawingml/2006/table">
            <a:tbl>
              <a:tblPr firstRow="1" bandRow="1">
                <a:tableStyleId>{D7AC3CCA-C797-4891-BE02-D94E43425B78}</a:tableStyleId>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dirty="0">
                          <a:effectLst/>
                        </a:rPr>
                        <a:t>SKU Family</a:t>
                      </a:r>
                      <a:endParaRPr lang="en-US" sz="1100" b="0" dirty="0">
                        <a:effectLst/>
                        <a:latin typeface="segoe-ui_semibold"/>
                      </a:endParaRPr>
                    </a:p>
                  </a:txBody>
                  <a:tcPr marL="44952" marR="44952" marT="33714" marB="33714" anchor="b"/>
                </a:tc>
                <a:tc>
                  <a:txBody>
                    <a:bodyPr/>
                    <a:lstStyle/>
                    <a:p>
                      <a:pPr algn="l" fontAlgn="b"/>
                      <a:r>
                        <a:rPr lang="en-US" sz="1200">
                          <a:effectLst/>
                        </a:rPr>
                        <a:t>ACU \ vCPU</a:t>
                      </a:r>
                      <a:endParaRPr lang="en-US" sz="1200" b="0">
                        <a:effectLst/>
                        <a:latin typeface="segoe-ui_semibold"/>
                      </a:endParaRPr>
                    </a:p>
                  </a:txBody>
                  <a:tcPr marL="44952" marR="44952" marT="33714" marB="33714" anchor="b"/>
                </a:tc>
                <a:extLst>
                  <a:ext uri="{0D108BD9-81ED-4DB2-BD59-A6C34878D82A}">
                    <a16:rowId xmlns:a16="http://schemas.microsoft.com/office/drawing/2014/main" val="2929862205"/>
                  </a:ext>
                </a:extLst>
              </a:tr>
              <a:tr h="232641">
                <a:tc>
                  <a:txBody>
                    <a:bodyPr/>
                    <a:lstStyle/>
                    <a:p>
                      <a:pPr fontAlgn="t"/>
                      <a:r>
                        <a:rPr lang="en-US" sz="900" u="none" strike="noStrike">
                          <a:effectLst/>
                          <a:hlinkClick r:id="rId3"/>
                        </a:rPr>
                        <a:t>A0</a:t>
                      </a:r>
                      <a:endParaRPr lang="en-US" sz="900">
                        <a:effectLst/>
                      </a:endParaRPr>
                    </a:p>
                  </a:txBody>
                  <a:tcPr marL="44952" marR="44952" marT="33714" marB="33714"/>
                </a:tc>
                <a:tc>
                  <a:txBody>
                    <a:bodyPr/>
                    <a:lstStyle/>
                    <a:p>
                      <a:pPr fontAlgn="t"/>
                      <a:r>
                        <a:rPr lang="en-US" sz="900">
                          <a:effectLst/>
                        </a:rPr>
                        <a:t>50</a:t>
                      </a:r>
                    </a:p>
                  </a:txBody>
                  <a:tcPr marL="44952" marR="44952" marT="33714" marB="33714"/>
                </a:tc>
                <a:extLst>
                  <a:ext uri="{0D108BD9-81ED-4DB2-BD59-A6C34878D82A}">
                    <a16:rowId xmlns:a16="http://schemas.microsoft.com/office/drawing/2014/main" val="2461227235"/>
                  </a:ext>
                </a:extLst>
              </a:tr>
              <a:tr h="232641">
                <a:tc>
                  <a:txBody>
                    <a:bodyPr/>
                    <a:lstStyle/>
                    <a:p>
                      <a:pPr fontAlgn="t"/>
                      <a:r>
                        <a:rPr lang="en-US" sz="900" u="none" strike="noStrike">
                          <a:effectLst/>
                          <a:hlinkClick r:id="rId3"/>
                        </a:rPr>
                        <a:t>A1-A4</a:t>
                      </a:r>
                      <a:endParaRPr lang="en-US" sz="900">
                        <a:effectLst/>
                      </a:endParaRPr>
                    </a:p>
                  </a:txBody>
                  <a:tcPr marL="44952" marR="44952" marT="33714" marB="33714"/>
                </a:tc>
                <a:tc>
                  <a:txBody>
                    <a:bodyPr/>
                    <a:lstStyle/>
                    <a:p>
                      <a:pPr fontAlgn="t"/>
                      <a:r>
                        <a:rPr lang="en-US" sz="900">
                          <a:effectLst/>
                        </a:rPr>
                        <a:t>100</a:t>
                      </a:r>
                    </a:p>
                  </a:txBody>
                  <a:tcPr marL="44952" marR="44952" marT="33714" marB="33714"/>
                </a:tc>
                <a:extLst>
                  <a:ext uri="{0D108BD9-81ED-4DB2-BD59-A6C34878D82A}">
                    <a16:rowId xmlns:a16="http://schemas.microsoft.com/office/drawing/2014/main" val="1819591394"/>
                  </a:ext>
                </a:extLst>
              </a:tr>
              <a:tr h="232641">
                <a:tc>
                  <a:txBody>
                    <a:bodyPr/>
                    <a:lstStyle/>
                    <a:p>
                      <a:pPr fontAlgn="t"/>
                      <a:r>
                        <a:rPr lang="en-US" sz="900" u="none" strike="noStrike">
                          <a:effectLst/>
                          <a:hlinkClick r:id="rId3"/>
                        </a:rPr>
                        <a:t>A5-A7</a:t>
                      </a:r>
                      <a:endParaRPr lang="en-US" sz="900">
                        <a:effectLst/>
                      </a:endParaRPr>
                    </a:p>
                  </a:txBody>
                  <a:tcPr marL="44952" marR="44952" marT="33714" marB="33714"/>
                </a:tc>
                <a:tc>
                  <a:txBody>
                    <a:bodyPr/>
                    <a:lstStyle/>
                    <a:p>
                      <a:pPr fontAlgn="t"/>
                      <a:r>
                        <a:rPr lang="en-US" sz="900">
                          <a:effectLst/>
                        </a:rPr>
                        <a:t>100</a:t>
                      </a:r>
                    </a:p>
                  </a:txBody>
                  <a:tcPr marL="44952" marR="44952" marT="33714" marB="33714"/>
                </a:tc>
                <a:extLst>
                  <a:ext uri="{0D108BD9-81ED-4DB2-BD59-A6C34878D82A}">
                    <a16:rowId xmlns:a16="http://schemas.microsoft.com/office/drawing/2014/main" val="2618272852"/>
                  </a:ext>
                </a:extLst>
              </a:tr>
              <a:tr h="232641">
                <a:tc>
                  <a:txBody>
                    <a:bodyPr/>
                    <a:lstStyle/>
                    <a:p>
                      <a:pPr fontAlgn="t"/>
                      <a:r>
                        <a:rPr lang="en-US" sz="900" u="none" strike="noStrike">
                          <a:effectLst/>
                          <a:hlinkClick r:id="rId3"/>
                        </a:rPr>
                        <a:t>A1_v2-A8_v2</a:t>
                      </a:r>
                      <a:endParaRPr lang="en-US" sz="900">
                        <a:effectLst/>
                      </a:endParaRPr>
                    </a:p>
                  </a:txBody>
                  <a:tcPr marL="44952" marR="44952" marT="33714" marB="33714"/>
                </a:tc>
                <a:tc>
                  <a:txBody>
                    <a:bodyPr/>
                    <a:lstStyle/>
                    <a:p>
                      <a:pPr fontAlgn="t"/>
                      <a:r>
                        <a:rPr lang="en-US" sz="900">
                          <a:effectLst/>
                        </a:rPr>
                        <a:t>100</a:t>
                      </a:r>
                    </a:p>
                  </a:txBody>
                  <a:tcPr marL="44952" marR="44952" marT="33714" marB="33714"/>
                </a:tc>
                <a:extLst>
                  <a:ext uri="{0D108BD9-81ED-4DB2-BD59-A6C34878D82A}">
                    <a16:rowId xmlns:a16="http://schemas.microsoft.com/office/drawing/2014/main" val="3157334764"/>
                  </a:ext>
                </a:extLst>
              </a:tr>
              <a:tr h="232641">
                <a:tc>
                  <a:txBody>
                    <a:bodyPr/>
                    <a:lstStyle/>
                    <a:p>
                      <a:pPr fontAlgn="t"/>
                      <a:r>
                        <a:rPr lang="en-US" sz="900" u="none" strike="noStrike">
                          <a:effectLst/>
                          <a:hlinkClick r:id="rId3"/>
                        </a:rPr>
                        <a:t>A2m_v2-A8m_v2</a:t>
                      </a:r>
                      <a:endParaRPr lang="en-US" sz="900">
                        <a:effectLst/>
                      </a:endParaRPr>
                    </a:p>
                  </a:txBody>
                  <a:tcPr marL="44952" marR="44952" marT="33714" marB="33714"/>
                </a:tc>
                <a:tc>
                  <a:txBody>
                    <a:bodyPr/>
                    <a:lstStyle/>
                    <a:p>
                      <a:pPr fontAlgn="t"/>
                      <a:r>
                        <a:rPr lang="en-US" sz="900" dirty="0">
                          <a:effectLst/>
                        </a:rPr>
                        <a:t>100</a:t>
                      </a:r>
                    </a:p>
                  </a:txBody>
                  <a:tcPr marL="44952" marR="44952" marT="33714" marB="33714"/>
                </a:tc>
                <a:extLst>
                  <a:ext uri="{0D108BD9-81ED-4DB2-BD59-A6C34878D82A}">
                    <a16:rowId xmlns:a16="http://schemas.microsoft.com/office/drawing/2014/main" val="4145811071"/>
                  </a:ext>
                </a:extLst>
              </a:tr>
              <a:tr h="232641">
                <a:tc>
                  <a:txBody>
                    <a:bodyPr/>
                    <a:lstStyle/>
                    <a:p>
                      <a:pPr fontAlgn="t"/>
                      <a:r>
                        <a:rPr lang="en-US" sz="900" u="none" strike="noStrike">
                          <a:effectLst/>
                          <a:hlinkClick r:id="rId4"/>
                        </a:rPr>
                        <a:t>A8-A11</a:t>
                      </a:r>
                      <a:endParaRPr lang="en-US" sz="900">
                        <a:effectLst/>
                      </a:endParaRPr>
                    </a:p>
                  </a:txBody>
                  <a:tcPr marL="44952" marR="44952" marT="33714" marB="33714"/>
                </a:tc>
                <a:tc>
                  <a:txBody>
                    <a:bodyPr/>
                    <a:lstStyle/>
                    <a:p>
                      <a:pPr fontAlgn="t"/>
                      <a:r>
                        <a:rPr lang="en-US" sz="900">
                          <a:effectLst/>
                        </a:rPr>
                        <a:t>225*</a:t>
                      </a:r>
                    </a:p>
                  </a:txBody>
                  <a:tcPr marL="44952" marR="44952" marT="33714" marB="33714"/>
                </a:tc>
                <a:extLst>
                  <a:ext uri="{0D108BD9-81ED-4DB2-BD59-A6C34878D82A}">
                    <a16:rowId xmlns:a16="http://schemas.microsoft.com/office/drawing/2014/main" val="770218846"/>
                  </a:ext>
                </a:extLst>
              </a:tr>
              <a:tr h="232641">
                <a:tc>
                  <a:txBody>
                    <a:bodyPr/>
                    <a:lstStyle/>
                    <a:p>
                      <a:pPr fontAlgn="t"/>
                      <a:r>
                        <a:rPr lang="en-US" sz="900" u="none" strike="noStrike">
                          <a:effectLst/>
                          <a:hlinkClick r:id="rId3"/>
                        </a:rPr>
                        <a:t>D1-D14</a:t>
                      </a:r>
                      <a:endParaRPr lang="en-US" sz="900">
                        <a:effectLst/>
                      </a:endParaRPr>
                    </a:p>
                  </a:txBody>
                  <a:tcPr marL="44952" marR="44952" marT="33714" marB="33714"/>
                </a:tc>
                <a:tc>
                  <a:txBody>
                    <a:bodyPr/>
                    <a:lstStyle/>
                    <a:p>
                      <a:pPr fontAlgn="t"/>
                      <a:r>
                        <a:rPr lang="en-US" sz="900">
                          <a:effectLst/>
                        </a:rPr>
                        <a:t>160</a:t>
                      </a:r>
                    </a:p>
                  </a:txBody>
                  <a:tcPr marL="44952" marR="44952" marT="33714" marB="33714"/>
                </a:tc>
                <a:extLst>
                  <a:ext uri="{0D108BD9-81ED-4DB2-BD59-A6C34878D82A}">
                    <a16:rowId xmlns:a16="http://schemas.microsoft.com/office/drawing/2014/main" val="2470848740"/>
                  </a:ext>
                </a:extLst>
              </a:tr>
              <a:tr h="232641">
                <a:tc>
                  <a:txBody>
                    <a:bodyPr/>
                    <a:lstStyle/>
                    <a:p>
                      <a:pPr fontAlgn="t"/>
                      <a:r>
                        <a:rPr lang="en-US" sz="900" u="none" strike="noStrike">
                          <a:effectLst/>
                          <a:hlinkClick r:id="rId3"/>
                        </a:rPr>
                        <a:t>D1_v2-D15_v2</a:t>
                      </a:r>
                      <a:endParaRPr lang="en-US" sz="900">
                        <a:effectLst/>
                      </a:endParaRPr>
                    </a:p>
                  </a:txBody>
                  <a:tcPr marL="44952" marR="44952" marT="33714" marB="33714"/>
                </a:tc>
                <a:tc>
                  <a:txBody>
                    <a:bodyPr/>
                    <a:lstStyle/>
                    <a:p>
                      <a:pPr fontAlgn="t"/>
                      <a:r>
                        <a:rPr lang="en-US" sz="900">
                          <a:effectLst/>
                        </a:rPr>
                        <a:t>210 - 250*</a:t>
                      </a:r>
                    </a:p>
                  </a:txBody>
                  <a:tcPr marL="44952" marR="44952" marT="33714" marB="33714"/>
                </a:tc>
                <a:extLst>
                  <a:ext uri="{0D108BD9-81ED-4DB2-BD59-A6C34878D82A}">
                    <a16:rowId xmlns:a16="http://schemas.microsoft.com/office/drawing/2014/main" val="2242909392"/>
                  </a:ext>
                </a:extLst>
              </a:tr>
              <a:tr h="232641">
                <a:tc>
                  <a:txBody>
                    <a:bodyPr/>
                    <a:lstStyle/>
                    <a:p>
                      <a:pPr fontAlgn="t"/>
                      <a:r>
                        <a:rPr lang="en-US" sz="900" u="none" strike="noStrike">
                          <a:effectLst/>
                          <a:hlinkClick r:id="rId5"/>
                        </a:rPr>
                        <a:t>DS1-DS14</a:t>
                      </a:r>
                      <a:endParaRPr lang="en-US" sz="900">
                        <a:effectLst/>
                      </a:endParaRPr>
                    </a:p>
                  </a:txBody>
                  <a:tcPr marL="44952" marR="44952" marT="33714" marB="33714"/>
                </a:tc>
                <a:tc>
                  <a:txBody>
                    <a:bodyPr/>
                    <a:lstStyle/>
                    <a:p>
                      <a:pPr fontAlgn="t"/>
                      <a:r>
                        <a:rPr lang="en-US" sz="900">
                          <a:effectLst/>
                        </a:rPr>
                        <a:t>160</a:t>
                      </a:r>
                    </a:p>
                  </a:txBody>
                  <a:tcPr marL="44952" marR="44952" marT="33714" marB="33714"/>
                </a:tc>
                <a:extLst>
                  <a:ext uri="{0D108BD9-81ED-4DB2-BD59-A6C34878D82A}">
                    <a16:rowId xmlns:a16="http://schemas.microsoft.com/office/drawing/2014/main" val="1585304562"/>
                  </a:ext>
                </a:extLst>
              </a:tr>
              <a:tr h="232641">
                <a:tc>
                  <a:txBody>
                    <a:bodyPr/>
                    <a:lstStyle/>
                    <a:p>
                      <a:pPr fontAlgn="t"/>
                      <a:r>
                        <a:rPr lang="en-US" sz="900" u="none" strike="noStrike">
                          <a:effectLst/>
                          <a:hlinkClick r:id="rId5"/>
                        </a:rPr>
                        <a:t>DS1_v2-DS15_v2</a:t>
                      </a:r>
                      <a:endParaRPr lang="en-US" sz="900">
                        <a:effectLst/>
                      </a:endParaRPr>
                    </a:p>
                  </a:txBody>
                  <a:tcPr marL="44952" marR="44952" marT="33714" marB="33714"/>
                </a:tc>
                <a:tc>
                  <a:txBody>
                    <a:bodyPr/>
                    <a:lstStyle/>
                    <a:p>
                      <a:pPr fontAlgn="t"/>
                      <a:r>
                        <a:rPr lang="en-US" sz="900">
                          <a:effectLst/>
                        </a:rPr>
                        <a:t>210-250*</a:t>
                      </a:r>
                    </a:p>
                  </a:txBody>
                  <a:tcPr marL="44952" marR="44952" marT="33714" marB="33714"/>
                </a:tc>
                <a:extLst>
                  <a:ext uri="{0D108BD9-81ED-4DB2-BD59-A6C34878D82A}">
                    <a16:rowId xmlns:a16="http://schemas.microsoft.com/office/drawing/2014/main" val="3250443017"/>
                  </a:ext>
                </a:extLst>
              </a:tr>
              <a:tr h="232641">
                <a:tc>
                  <a:txBody>
                    <a:bodyPr/>
                    <a:lstStyle/>
                    <a:p>
                      <a:pPr fontAlgn="t"/>
                      <a:r>
                        <a:rPr lang="en-US" sz="900" u="none" strike="noStrike">
                          <a:effectLst/>
                          <a:hlinkClick r:id="rId6"/>
                        </a:rPr>
                        <a:t>D_v3</a:t>
                      </a:r>
                      <a:endParaRPr lang="en-US" sz="900">
                        <a:effectLst/>
                      </a:endParaRPr>
                    </a:p>
                  </a:txBody>
                  <a:tcPr marL="44952" marR="44952" marT="33714" marB="33714"/>
                </a:tc>
                <a:tc>
                  <a:txBody>
                    <a:bodyPr/>
                    <a:lstStyle/>
                    <a:p>
                      <a:pPr fontAlgn="t"/>
                      <a:r>
                        <a:rPr lang="en-US" sz="900">
                          <a:effectLst/>
                        </a:rPr>
                        <a:t>160-190* **</a:t>
                      </a:r>
                    </a:p>
                  </a:txBody>
                  <a:tcPr marL="44952" marR="44952" marT="33714" marB="33714"/>
                </a:tc>
                <a:extLst>
                  <a:ext uri="{0D108BD9-81ED-4DB2-BD59-A6C34878D82A}">
                    <a16:rowId xmlns:a16="http://schemas.microsoft.com/office/drawing/2014/main" val="1976023990"/>
                  </a:ext>
                </a:extLst>
              </a:tr>
              <a:tr h="232641">
                <a:tc>
                  <a:txBody>
                    <a:bodyPr/>
                    <a:lstStyle/>
                    <a:p>
                      <a:pPr fontAlgn="t"/>
                      <a:r>
                        <a:rPr lang="en-US" sz="900" u="none" strike="noStrike">
                          <a:effectLst/>
                          <a:hlinkClick r:id="rId6"/>
                        </a:rPr>
                        <a:t>Ds_v3</a:t>
                      </a:r>
                      <a:endParaRPr lang="en-US" sz="900">
                        <a:effectLst/>
                      </a:endParaRPr>
                    </a:p>
                  </a:txBody>
                  <a:tcPr marL="44952" marR="44952" marT="33714" marB="33714"/>
                </a:tc>
                <a:tc>
                  <a:txBody>
                    <a:bodyPr/>
                    <a:lstStyle/>
                    <a:p>
                      <a:pPr fontAlgn="t"/>
                      <a:r>
                        <a:rPr lang="en-US" sz="900">
                          <a:effectLst/>
                        </a:rPr>
                        <a:t>160-190* **</a:t>
                      </a:r>
                    </a:p>
                  </a:txBody>
                  <a:tcPr marL="44952" marR="44952" marT="33714" marB="33714"/>
                </a:tc>
                <a:extLst>
                  <a:ext uri="{0D108BD9-81ED-4DB2-BD59-A6C34878D82A}">
                    <a16:rowId xmlns:a16="http://schemas.microsoft.com/office/drawing/2014/main" val="1418823559"/>
                  </a:ext>
                </a:extLst>
              </a:tr>
              <a:tr h="232641">
                <a:tc>
                  <a:txBody>
                    <a:bodyPr/>
                    <a:lstStyle/>
                    <a:p>
                      <a:pPr fontAlgn="t"/>
                      <a:r>
                        <a:rPr lang="en-US" sz="900" u="none" strike="noStrike">
                          <a:effectLst/>
                          <a:hlinkClick r:id="rId5"/>
                        </a:rPr>
                        <a:t>E_v3</a:t>
                      </a:r>
                      <a:endParaRPr lang="en-US" sz="900">
                        <a:effectLst/>
                      </a:endParaRPr>
                    </a:p>
                  </a:txBody>
                  <a:tcPr marL="44952" marR="44952" marT="33714" marB="33714"/>
                </a:tc>
                <a:tc>
                  <a:txBody>
                    <a:bodyPr/>
                    <a:lstStyle/>
                    <a:p>
                      <a:pPr fontAlgn="t"/>
                      <a:r>
                        <a:rPr lang="en-US" sz="900">
                          <a:effectLst/>
                        </a:rPr>
                        <a:t>160-190* **</a:t>
                      </a:r>
                    </a:p>
                  </a:txBody>
                  <a:tcPr marL="44952" marR="44952" marT="33714" marB="33714"/>
                </a:tc>
                <a:extLst>
                  <a:ext uri="{0D108BD9-81ED-4DB2-BD59-A6C34878D82A}">
                    <a16:rowId xmlns:a16="http://schemas.microsoft.com/office/drawing/2014/main" val="519813855"/>
                  </a:ext>
                </a:extLst>
              </a:tr>
              <a:tr h="232641">
                <a:tc>
                  <a:txBody>
                    <a:bodyPr/>
                    <a:lstStyle/>
                    <a:p>
                      <a:pPr fontAlgn="t"/>
                      <a:r>
                        <a:rPr lang="en-US" sz="900" u="none" strike="noStrike">
                          <a:effectLst/>
                          <a:hlinkClick r:id="rId5"/>
                        </a:rPr>
                        <a:t>Es_v3</a:t>
                      </a:r>
                      <a:endParaRPr lang="en-US" sz="900">
                        <a:effectLst/>
                      </a:endParaRPr>
                    </a:p>
                  </a:txBody>
                  <a:tcPr marL="44952" marR="44952" marT="33714" marB="33714"/>
                </a:tc>
                <a:tc>
                  <a:txBody>
                    <a:bodyPr/>
                    <a:lstStyle/>
                    <a:p>
                      <a:pPr fontAlgn="t"/>
                      <a:r>
                        <a:rPr lang="en-US" sz="900" dirty="0">
                          <a:effectLst/>
                        </a:rPr>
                        <a:t>160-190* **</a:t>
                      </a:r>
                    </a:p>
                  </a:txBody>
                  <a:tcPr marL="44952" marR="44952" marT="33714" marB="33714"/>
                </a:tc>
                <a:extLst>
                  <a:ext uri="{0D108BD9-81ED-4DB2-BD59-A6C34878D82A}">
                    <a16:rowId xmlns:a16="http://schemas.microsoft.com/office/drawing/2014/main" val="252349547"/>
                  </a:ext>
                </a:extLst>
              </a:tr>
              <a:tr h="232641">
                <a:tc>
                  <a:txBody>
                    <a:bodyPr/>
                    <a:lstStyle/>
                    <a:p>
                      <a:pPr fontAlgn="t"/>
                      <a:r>
                        <a:rPr lang="en-US" sz="900" u="none" strike="noStrike">
                          <a:effectLst/>
                          <a:hlinkClick r:id="rId7"/>
                        </a:rPr>
                        <a:t>F1-F16</a:t>
                      </a:r>
                      <a:endParaRPr lang="en-US" sz="900">
                        <a:effectLst/>
                      </a:endParaRPr>
                    </a:p>
                  </a:txBody>
                  <a:tcPr marL="44952" marR="44952" marT="33714" marB="33714"/>
                </a:tc>
                <a:tc>
                  <a:txBody>
                    <a:bodyPr/>
                    <a:lstStyle/>
                    <a:p>
                      <a:pPr fontAlgn="t"/>
                      <a:r>
                        <a:rPr lang="en-US" sz="900" dirty="0">
                          <a:effectLst/>
                        </a:rPr>
                        <a:t>210-250*</a:t>
                      </a:r>
                    </a:p>
                  </a:txBody>
                  <a:tcPr marL="44952" marR="44952" marT="33714" marB="33714"/>
                </a:tc>
                <a:extLst>
                  <a:ext uri="{0D108BD9-81ED-4DB2-BD59-A6C34878D82A}">
                    <a16:rowId xmlns:a16="http://schemas.microsoft.com/office/drawing/2014/main" val="2349126399"/>
                  </a:ext>
                </a:extLst>
              </a:tr>
              <a:tr h="232641">
                <a:tc>
                  <a:txBody>
                    <a:bodyPr/>
                    <a:lstStyle/>
                    <a:p>
                      <a:pPr fontAlgn="t"/>
                      <a:r>
                        <a:rPr lang="en-US" sz="900" u="none" strike="noStrike" dirty="0">
                          <a:effectLst/>
                          <a:hlinkClick r:id="rId7"/>
                        </a:rPr>
                        <a:t>F1s-F16s</a:t>
                      </a:r>
                      <a:endParaRPr lang="en-US" sz="900" dirty="0">
                        <a:effectLst/>
                      </a:endParaRPr>
                    </a:p>
                  </a:txBody>
                  <a:tcPr marL="44952" marR="44952" marT="33714" marB="33714"/>
                </a:tc>
                <a:tc>
                  <a:txBody>
                    <a:bodyPr/>
                    <a:lstStyle/>
                    <a:p>
                      <a:pPr fontAlgn="t"/>
                      <a:r>
                        <a:rPr lang="en-US" sz="900" dirty="0">
                          <a:effectLst/>
                        </a:rPr>
                        <a:t>210-250*</a:t>
                      </a:r>
                    </a:p>
                  </a:txBody>
                  <a:tcPr marL="44952" marR="44952" marT="33714" marB="33714"/>
                </a:tc>
                <a:extLst>
                  <a:ext uri="{0D108BD9-81ED-4DB2-BD59-A6C34878D82A}">
                    <a16:rowId xmlns:a16="http://schemas.microsoft.com/office/drawing/2014/main" val="3966092191"/>
                  </a:ext>
                </a:extLst>
              </a:tr>
              <a:tr h="232641">
                <a:tc>
                  <a:txBody>
                    <a:bodyPr/>
                    <a:lstStyle/>
                    <a:p>
                      <a:pPr fontAlgn="t"/>
                      <a:r>
                        <a:rPr lang="en-US" sz="900" u="none" strike="noStrike">
                          <a:effectLst/>
                          <a:hlinkClick r:id="rId5"/>
                        </a:rPr>
                        <a:t>G1-G5</a:t>
                      </a:r>
                      <a:endParaRPr lang="en-US" sz="900">
                        <a:effectLst/>
                      </a:endParaRPr>
                    </a:p>
                  </a:txBody>
                  <a:tcPr marL="44952" marR="44952" marT="33714" marB="33714"/>
                </a:tc>
                <a:tc>
                  <a:txBody>
                    <a:bodyPr/>
                    <a:lstStyle/>
                    <a:p>
                      <a:pPr fontAlgn="t"/>
                      <a:r>
                        <a:rPr lang="en-US" sz="900" dirty="0">
                          <a:effectLst/>
                        </a:rPr>
                        <a:t>180 - 240*</a:t>
                      </a:r>
                    </a:p>
                  </a:txBody>
                  <a:tcPr marL="44952" marR="44952" marT="33714" marB="33714"/>
                </a:tc>
                <a:extLst>
                  <a:ext uri="{0D108BD9-81ED-4DB2-BD59-A6C34878D82A}">
                    <a16:rowId xmlns:a16="http://schemas.microsoft.com/office/drawing/2014/main" val="2566723753"/>
                  </a:ext>
                </a:extLst>
              </a:tr>
              <a:tr h="232641">
                <a:tc>
                  <a:txBody>
                    <a:bodyPr/>
                    <a:lstStyle/>
                    <a:p>
                      <a:pPr fontAlgn="t"/>
                      <a:r>
                        <a:rPr lang="en-US" sz="900" u="none" strike="noStrike">
                          <a:effectLst/>
                          <a:hlinkClick r:id="rId5"/>
                        </a:rPr>
                        <a:t>GS1-GS5</a:t>
                      </a:r>
                      <a:endParaRPr lang="en-US" sz="900">
                        <a:effectLst/>
                      </a:endParaRPr>
                    </a:p>
                  </a:txBody>
                  <a:tcPr marL="44952" marR="44952" marT="33714" marB="33714"/>
                </a:tc>
                <a:tc>
                  <a:txBody>
                    <a:bodyPr/>
                    <a:lstStyle/>
                    <a:p>
                      <a:pPr fontAlgn="t"/>
                      <a:r>
                        <a:rPr lang="en-US" sz="900" dirty="0">
                          <a:effectLst/>
                        </a:rPr>
                        <a:t>180 - 240*</a:t>
                      </a:r>
                    </a:p>
                  </a:txBody>
                  <a:tcPr marL="44952" marR="44952" marT="33714" marB="33714"/>
                </a:tc>
                <a:extLst>
                  <a:ext uri="{0D108BD9-81ED-4DB2-BD59-A6C34878D82A}">
                    <a16:rowId xmlns:a16="http://schemas.microsoft.com/office/drawing/2014/main" val="773384167"/>
                  </a:ext>
                </a:extLst>
              </a:tr>
              <a:tr h="232641">
                <a:tc>
                  <a:txBody>
                    <a:bodyPr/>
                    <a:lstStyle/>
                    <a:p>
                      <a:pPr fontAlgn="t"/>
                      <a:r>
                        <a:rPr lang="en-US" sz="900" u="none" strike="noStrike">
                          <a:effectLst/>
                          <a:hlinkClick r:id="rId4"/>
                        </a:rPr>
                        <a:t>H</a:t>
                      </a:r>
                      <a:endParaRPr lang="en-US" sz="900">
                        <a:effectLst/>
                      </a:endParaRPr>
                    </a:p>
                  </a:txBody>
                  <a:tcPr marL="44952" marR="44952" marT="33714" marB="33714"/>
                </a:tc>
                <a:tc>
                  <a:txBody>
                    <a:bodyPr/>
                    <a:lstStyle/>
                    <a:p>
                      <a:pPr fontAlgn="t"/>
                      <a:r>
                        <a:rPr lang="en-US" sz="900" dirty="0">
                          <a:effectLst/>
                        </a:rPr>
                        <a:t>290 - 300*</a:t>
                      </a:r>
                    </a:p>
                  </a:txBody>
                  <a:tcPr marL="44952" marR="44952" marT="33714" marB="33714"/>
                </a:tc>
                <a:extLst>
                  <a:ext uri="{0D108BD9-81ED-4DB2-BD59-A6C34878D82A}">
                    <a16:rowId xmlns:a16="http://schemas.microsoft.com/office/drawing/2014/main" val="2822549969"/>
                  </a:ext>
                </a:extLst>
              </a:tr>
              <a:tr h="232641">
                <a:tc>
                  <a:txBody>
                    <a:bodyPr/>
                    <a:lstStyle/>
                    <a:p>
                      <a:pPr fontAlgn="t"/>
                      <a:r>
                        <a:rPr lang="en-US" sz="900" u="none" strike="noStrike">
                          <a:effectLst/>
                          <a:hlinkClick r:id="rId8"/>
                        </a:rPr>
                        <a:t>L4s-L32s</a:t>
                      </a:r>
                      <a:endParaRPr lang="en-US" sz="900">
                        <a:effectLst/>
                      </a:endParaRPr>
                    </a:p>
                  </a:txBody>
                  <a:tcPr marL="44952" marR="44952" marT="33714" marB="33714"/>
                </a:tc>
                <a:tc>
                  <a:txBody>
                    <a:bodyPr/>
                    <a:lstStyle/>
                    <a:p>
                      <a:pPr fontAlgn="t"/>
                      <a:r>
                        <a:rPr lang="en-US" sz="900" dirty="0">
                          <a:effectLst/>
                        </a:rPr>
                        <a:t>180 - 240*</a:t>
                      </a:r>
                    </a:p>
                  </a:txBody>
                  <a:tcPr marL="44952" marR="44952" marT="33714" marB="33714"/>
                </a:tc>
                <a:extLst>
                  <a:ext uri="{0D108BD9-81ED-4DB2-BD59-A6C34878D82A}">
                    <a16:rowId xmlns:a16="http://schemas.microsoft.com/office/drawing/2014/main" val="1542390848"/>
                  </a:ext>
                </a:extLst>
              </a:tr>
              <a:tr h="232641">
                <a:tc>
                  <a:txBody>
                    <a:bodyPr/>
                    <a:lstStyle/>
                    <a:p>
                      <a:pPr fontAlgn="t"/>
                      <a:r>
                        <a:rPr lang="en-US" sz="900" u="none" strike="noStrike" dirty="0">
                          <a:effectLst/>
                          <a:hlinkClick r:id="rId5"/>
                        </a:rPr>
                        <a:t>M</a:t>
                      </a:r>
                      <a:endParaRPr lang="en-US" sz="900" dirty="0">
                        <a:effectLst/>
                      </a:endParaRPr>
                    </a:p>
                  </a:txBody>
                  <a:tcPr marL="44952" marR="44952" marT="33714" marB="33714"/>
                </a:tc>
                <a:tc>
                  <a:txBody>
                    <a:bodyPr/>
                    <a:lstStyle/>
                    <a:p>
                      <a:pPr fontAlgn="t"/>
                      <a:r>
                        <a:rPr lang="en-US" sz="900" dirty="0">
                          <a:effectLst/>
                        </a:rPr>
                        <a:t>160-180**</a:t>
                      </a:r>
                    </a:p>
                  </a:txBody>
                  <a:tcPr marL="44952" marR="44952" marT="33714" marB="33714"/>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Regional Availability</a:t>
            </a:r>
          </a:p>
        </p:txBody>
      </p:sp>
    </p:spTree>
    <p:extLst>
      <p:ext uri="{BB962C8B-B14F-4D97-AF65-F5344CB8AC3E}">
        <p14:creationId xmlns:p14="http://schemas.microsoft.com/office/powerpoint/2010/main" val="171222543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Regions</a:t>
            </a:r>
          </a:p>
        </p:txBody>
      </p:sp>
      <p:sp>
        <p:nvSpPr>
          <p:cNvPr id="3" name="Content Placeholder 2"/>
          <p:cNvSpPr>
            <a:spLocks noGrp="1"/>
          </p:cNvSpPr>
          <p:nvPr>
            <p:ph type="body" sz="quarter" idx="10"/>
          </p:nvPr>
        </p:nvSpPr>
        <p:spPr>
          <a:xfrm>
            <a:off x="201930" y="1189178"/>
            <a:ext cx="2787455" cy="4939060"/>
          </a:xfrm>
        </p:spPr>
        <p:txBody>
          <a:bodyPr>
            <a:normAutofit fontScale="92500" lnSpcReduction="10000"/>
          </a:bodyPr>
          <a:lstStyle/>
          <a:p>
            <a:r>
              <a:rPr lang="en-US" sz="2600" dirty="0"/>
              <a:t>An Azure Region is a geographic region that contains a collection of data centers. </a:t>
            </a:r>
          </a:p>
          <a:p>
            <a:pPr lvl="1">
              <a:lnSpc>
                <a:spcPct val="200000"/>
              </a:lnSpc>
            </a:pPr>
            <a:r>
              <a:rPr lang="en-US" dirty="0"/>
              <a:t>It’s more than one building. </a:t>
            </a:r>
          </a:p>
          <a:p>
            <a:pPr lvl="1">
              <a:lnSpc>
                <a:spcPct val="200000"/>
              </a:lnSpc>
            </a:pPr>
            <a:r>
              <a:rPr lang="en-US" dirty="0"/>
              <a:t>Over 40 Azure regions</a:t>
            </a:r>
          </a:p>
          <a:p>
            <a:pPr lvl="1">
              <a:lnSpc>
                <a:spcPct val="200000"/>
              </a:lnSpc>
            </a:pPr>
            <a:r>
              <a:rPr lang="en-US" dirty="0"/>
              <a:t>Special / Sovereign Regions</a:t>
            </a:r>
          </a:p>
          <a:p>
            <a:pPr marL="685736" lvl="2" indent="0">
              <a:buNone/>
            </a:pPr>
            <a:endParaRPr lang="en-US" dirty="0"/>
          </a:p>
          <a:p>
            <a:pPr lvl="1"/>
            <a:endParaRPr lang="en-US"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106" y="1987551"/>
            <a:ext cx="6062534" cy="3225800"/>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Regional Availability - Regions</a:t>
            </a:r>
          </a:p>
        </p:txBody>
      </p:sp>
      <p:sp>
        <p:nvSpPr>
          <p:cNvPr id="3" name="Content Placeholder 2"/>
          <p:cNvSpPr>
            <a:spLocks noGrp="1"/>
          </p:cNvSpPr>
          <p:nvPr>
            <p:ph type="body" sz="quarter" idx="10"/>
          </p:nvPr>
        </p:nvSpPr>
        <p:spPr>
          <a:xfrm>
            <a:off x="201930" y="1189176"/>
            <a:ext cx="8740142" cy="5379311"/>
          </a:xfrm>
        </p:spPr>
        <p:txBody>
          <a:bodyPr vert="horz" wrap="square" lIns="68574" tIns="34286" rIns="68574" bIns="34286" rtlCol="0">
            <a:normAutofit/>
          </a:bodyPr>
          <a:lstStyle/>
          <a:p>
            <a:r>
              <a:rPr lang="en-US" sz="1600" dirty="0"/>
              <a:t>Region Pairs</a:t>
            </a:r>
          </a:p>
          <a:p>
            <a:pPr lvl="1"/>
            <a:r>
              <a:rPr lang="en-US" sz="2400" dirty="0"/>
              <a:t>In same geography (such as US, Europe or Asia)</a:t>
            </a:r>
          </a:p>
          <a:p>
            <a:pPr lvl="1"/>
            <a:r>
              <a:rPr lang="en-US" sz="2400" dirty="0"/>
              <a:t>Replicated resources are replicated across pairs</a:t>
            </a:r>
          </a:p>
          <a:p>
            <a:pPr lvl="1"/>
            <a:r>
              <a:rPr lang="en-US" sz="2400" dirty="0"/>
              <a:t>In broad geographic outage, one region in the pair is prioritized</a:t>
            </a:r>
          </a:p>
          <a:p>
            <a:pPr lvl="1"/>
            <a:r>
              <a:rPr lang="en-US" sz="2400" dirty="0"/>
              <a:t>Data resides in the same geography as its pair (except Brazil South)</a:t>
            </a:r>
          </a:p>
          <a:p>
            <a:pPr lvl="1"/>
            <a:r>
              <a:rPr lang="en-US" sz="2400" dirty="0"/>
              <a:t>Azure Storage GRS and RA-GRS replicates data from one region to its pair.</a:t>
            </a:r>
          </a:p>
          <a:p>
            <a:pPr lvl="1"/>
            <a:endParaRPr lang="en-US" sz="24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4144080" y="4166873"/>
            <a:ext cx="5128979" cy="2567782"/>
          </a:xfrm>
          <a:prstGeom prst="rect">
            <a:avLst/>
          </a:prstGeom>
        </p:spPr>
      </p:pic>
    </p:spTree>
    <p:extLst>
      <p:ext uri="{BB962C8B-B14F-4D97-AF65-F5344CB8AC3E}">
        <p14:creationId xmlns:p14="http://schemas.microsoft.com/office/powerpoint/2010/main" val="398428557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117" y="1531018"/>
            <a:ext cx="4974884" cy="4204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type="body" sz="quarter" idx="10"/>
          </p:nvPr>
        </p:nvSpPr>
        <p:spPr>
          <a:xfrm>
            <a:off x="201929" y="1189178"/>
            <a:ext cx="4053547" cy="5379310"/>
          </a:xfrm>
        </p:spPr>
        <p:txBody>
          <a:bodyPr>
            <a:normAutofit fontScale="92500" lnSpcReduction="2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117" y="1531018"/>
            <a:ext cx="4974884" cy="4204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type="body" sz="quarter" idx="10"/>
          </p:nvPr>
        </p:nvSpPr>
        <p:spPr>
          <a:xfrm>
            <a:off x="201930" y="1189177"/>
            <a:ext cx="3967187" cy="4370705"/>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180474" y="5559883"/>
            <a:ext cx="9107906" cy="623239"/>
          </a:xfrm>
          <a:prstGeom prst="rect">
            <a:avLst/>
          </a:prstGeom>
          <a:noFill/>
        </p:spPr>
        <p:txBody>
          <a:bodyPr wrap="square" lIns="68574" tIns="34286" rIns="68574" bIns="34286"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type="body" sz="quarter" idx="10"/>
          </p:nvPr>
        </p:nvSpPr>
        <p:spPr>
          <a:xfrm>
            <a:off x="201930" y="1189178"/>
            <a:ext cx="8740142" cy="5317130"/>
          </a:xfrm>
        </p:spPr>
        <p:txBody>
          <a:bodyPr>
            <a:normAutofit fontScale="925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sz="quarter" idx="10"/>
          </p:nvPr>
        </p:nvSpPr>
        <p:spPr>
          <a:xfrm>
            <a:off x="201930" y="1189178"/>
            <a:ext cx="8740142" cy="5379310"/>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a:t>
            </a:r>
            <a:r>
              <a:rPr lang="en-US" dirty="0" err="1"/>
              <a:t>Comparision</a:t>
            </a:r>
            <a:r>
              <a:rPr lang="en-US" dirty="0"/>
              <a:t> </a:t>
            </a:r>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ext uri="{D42A27DB-BD31-4B8C-83A1-F6EECF244321}">
                <p14:modId xmlns:p14="http://schemas.microsoft.com/office/powerpoint/2010/main" val="504678290"/>
              </p:ext>
            </p:extLst>
          </p:nvPr>
        </p:nvGraphicFramePr>
        <p:xfrm>
          <a:off x="422030" y="1033096"/>
          <a:ext cx="8163810" cy="5180417"/>
        </p:xfrm>
        <a:graphic>
          <a:graphicData uri="http://schemas.openxmlformats.org/drawingml/2006/table">
            <a:tbl>
              <a:tblPr firstRow="1" bandRow="1">
                <a:tableStyleId>{D7AC3CCA-C797-4891-BE02-D94E43425B78}</a:tableStyleId>
              </a:tblPr>
              <a:tblGrid>
                <a:gridCol w="2721270">
                  <a:extLst>
                    <a:ext uri="{9D8B030D-6E8A-4147-A177-3AD203B41FA5}">
                      <a16:colId xmlns:a16="http://schemas.microsoft.com/office/drawing/2014/main" val="2338558242"/>
                    </a:ext>
                  </a:extLst>
                </a:gridCol>
                <a:gridCol w="2721270">
                  <a:extLst>
                    <a:ext uri="{9D8B030D-6E8A-4147-A177-3AD203B41FA5}">
                      <a16:colId xmlns:a16="http://schemas.microsoft.com/office/drawing/2014/main" val="4087647339"/>
                    </a:ext>
                  </a:extLst>
                </a:gridCol>
                <a:gridCol w="2721270">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dirty="0">
                        <a:effectLs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dirty="0">
                          <a:effectLst/>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kern="1200" dirty="0">
                        <a:effectLs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kern="1200" dirty="0">
                          <a:effectLst/>
                        </a:rPr>
                        <a:t>Azure Standard Disk</a:t>
                      </a:r>
                      <a:endParaRPr lang="en-US" sz="1400" b="1" kern="1200" dirty="0">
                        <a:solidFill>
                          <a:schemeClr val="tx1"/>
                        </a:solidFill>
                        <a:effectLst/>
                        <a:latin typeface="segoe-ui_semibold"/>
                        <a:ea typeface="+mn-ea"/>
                        <a:cs typeface="+mn-cs"/>
                      </a:endParaRPr>
                    </a:p>
                  </a:txBody>
                  <a:tcPr marL="31230" marR="31230" marT="15615" marB="15615"/>
                </a:tc>
                <a:extLst>
                  <a:ext uri="{0D108BD9-81ED-4DB2-BD59-A6C34878D82A}">
                    <a16:rowId xmlns:a16="http://schemas.microsoft.com/office/drawing/2014/main" val="2725414650"/>
                  </a:ext>
                </a:extLst>
              </a:tr>
              <a:tr h="306674">
                <a:tc>
                  <a:txBody>
                    <a:bodyPr/>
                    <a:lstStyle/>
                    <a:p>
                      <a:pPr fontAlgn="t"/>
                      <a:r>
                        <a:rPr lang="en-US" sz="1500" dirty="0">
                          <a:effectLst/>
                        </a:rPr>
                        <a:t>Disk Type</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Solid State Drives (SSD)</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marL="0" algn="l" defTabSz="914400" rtl="0" eaLnBrk="1" fontAlgn="b" latinLnBrk="0" hangingPunct="1"/>
                      <a:r>
                        <a:rPr lang="en-US" sz="1400" kern="1200" dirty="0">
                          <a:effectLst/>
                        </a:rPr>
                        <a:t>Hard Disk Drives (HDD)</a:t>
                      </a:r>
                      <a:endParaRPr lang="en-US" sz="1400" b="0" kern="1200" dirty="0">
                        <a:solidFill>
                          <a:schemeClr val="tx1"/>
                        </a:solidFill>
                        <a:effectLst/>
                        <a:latin typeface="segoe-ui_semibold"/>
                        <a:ea typeface="+mn-ea"/>
                        <a:cs typeface="+mn-cs"/>
                      </a:endParaRPr>
                    </a:p>
                  </a:txBody>
                  <a:tcPr marL="52049" marR="52049" marT="39037" marB="39037"/>
                </a:tc>
                <a:extLst>
                  <a:ext uri="{0D108BD9-81ED-4DB2-BD59-A6C34878D82A}">
                    <a16:rowId xmlns:a16="http://schemas.microsoft.com/office/drawing/2014/main" val="1370704021"/>
                  </a:ext>
                </a:extLst>
              </a:tr>
              <a:tr h="825773">
                <a:tc>
                  <a:txBody>
                    <a:bodyPr/>
                    <a:lstStyle/>
                    <a:p>
                      <a:pPr fontAlgn="t"/>
                      <a:r>
                        <a:rPr lang="en-US" sz="1500" dirty="0">
                          <a:effectLst/>
                        </a:rPr>
                        <a:t>Overview</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SSD-based high-performance, low-latency disk support for VMs running IO-intensive workloads</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marL="0" algn="l" defTabSz="914400" rtl="0" eaLnBrk="1" fontAlgn="b" latinLnBrk="0" hangingPunct="1"/>
                      <a:r>
                        <a:rPr lang="en-US" sz="1400" kern="1200" dirty="0">
                          <a:effectLst/>
                        </a:rPr>
                        <a:t>HDD-based cost effective disk support for Dev/Test VM scenarios</a:t>
                      </a:r>
                      <a:endParaRPr lang="en-US" sz="1400" b="0" kern="1200" dirty="0">
                        <a:solidFill>
                          <a:schemeClr val="tx1"/>
                        </a:solidFill>
                        <a:effectLst/>
                        <a:latin typeface="segoe-ui_semibold"/>
                        <a:ea typeface="+mn-ea"/>
                        <a:cs typeface="+mn-cs"/>
                      </a:endParaRPr>
                    </a:p>
                  </a:txBody>
                  <a:tcPr marL="52049" marR="52049" marT="39037" marB="39037"/>
                </a:tc>
                <a:extLst>
                  <a:ext uri="{0D108BD9-81ED-4DB2-BD59-A6C34878D82A}">
                    <a16:rowId xmlns:a16="http://schemas.microsoft.com/office/drawing/2014/main" val="1434320552"/>
                  </a:ext>
                </a:extLst>
              </a:tr>
              <a:tr h="489554">
                <a:tc>
                  <a:txBody>
                    <a:bodyPr/>
                    <a:lstStyle/>
                    <a:p>
                      <a:pPr fontAlgn="t"/>
                      <a:r>
                        <a:rPr lang="en-US" sz="1500" dirty="0">
                          <a:effectLst/>
                        </a:rPr>
                        <a:t>Scenario</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Production and performance sensitive workloads</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marL="0" algn="l" defTabSz="914400" rtl="0" eaLnBrk="1" fontAlgn="b" latinLnBrk="0" hangingPunct="1"/>
                      <a:r>
                        <a:rPr lang="en-US" sz="1400" kern="1200" dirty="0">
                          <a:effectLst/>
                        </a:rPr>
                        <a:t>Dev/Test, non-critical, </a:t>
                      </a:r>
                      <a:br>
                        <a:rPr lang="en-US" sz="1400" kern="1200" dirty="0">
                          <a:effectLst/>
                        </a:rPr>
                      </a:br>
                      <a:r>
                        <a:rPr lang="en-US" sz="1400" kern="1200" dirty="0">
                          <a:effectLst/>
                        </a:rPr>
                        <a:t>Infrequent access</a:t>
                      </a:r>
                      <a:endParaRPr lang="en-US" sz="1400" b="0" kern="1200" dirty="0">
                        <a:solidFill>
                          <a:schemeClr val="tx1"/>
                        </a:solidFill>
                        <a:effectLst/>
                        <a:latin typeface="segoe-ui_semibold"/>
                        <a:ea typeface="+mn-ea"/>
                        <a:cs typeface="+mn-cs"/>
                      </a:endParaRPr>
                    </a:p>
                  </a:txBody>
                  <a:tcPr marL="52049" marR="52049" marT="39037" marB="39037"/>
                </a:tc>
                <a:extLst>
                  <a:ext uri="{0D108BD9-81ED-4DB2-BD59-A6C34878D82A}">
                    <a16:rowId xmlns:a16="http://schemas.microsoft.com/office/drawing/2014/main" val="2908402776"/>
                  </a:ext>
                </a:extLst>
              </a:tr>
              <a:tr h="2211362">
                <a:tc>
                  <a:txBody>
                    <a:bodyPr/>
                    <a:lstStyle/>
                    <a:p>
                      <a:pPr fontAlgn="t"/>
                      <a:r>
                        <a:rPr lang="en-US" sz="1500" dirty="0">
                          <a:effectLst/>
                        </a:rPr>
                        <a:t>Disk Size</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P4: 32 GB (Managed Disks only)</a:t>
                      </a:r>
                      <a:br>
                        <a:rPr lang="en-US" sz="1400" kern="1200" dirty="0">
                          <a:effectLst/>
                        </a:rPr>
                      </a:br>
                      <a:r>
                        <a:rPr lang="en-US" sz="1400" kern="1200" dirty="0">
                          <a:effectLst/>
                        </a:rPr>
                        <a:t>P6: 64 GB (Managed Disks only)</a:t>
                      </a:r>
                      <a:br>
                        <a:rPr lang="en-US" sz="1400" kern="1200" dirty="0">
                          <a:effectLst/>
                        </a:rPr>
                      </a:br>
                      <a:r>
                        <a:rPr lang="en-US" sz="1400" kern="1200" dirty="0">
                          <a:effectLst/>
                        </a:rPr>
                        <a:t>P10: 128 GB</a:t>
                      </a:r>
                      <a:br>
                        <a:rPr lang="en-US" sz="1400" kern="1200" dirty="0">
                          <a:effectLst/>
                        </a:rPr>
                      </a:br>
                      <a:r>
                        <a:rPr lang="en-US" sz="1400" kern="1200" dirty="0">
                          <a:effectLst/>
                        </a:rPr>
                        <a:t>P20: 512 GB</a:t>
                      </a:r>
                      <a:br>
                        <a:rPr lang="en-US" sz="1400" kern="1200" dirty="0">
                          <a:effectLst/>
                        </a:rPr>
                      </a:br>
                      <a:r>
                        <a:rPr lang="en-US" sz="1400" kern="1200" dirty="0">
                          <a:effectLst/>
                        </a:rPr>
                        <a:t>P30: 1024 GB</a:t>
                      </a:r>
                      <a:br>
                        <a:rPr lang="en-US" sz="1400" kern="1200" dirty="0">
                          <a:effectLst/>
                        </a:rPr>
                      </a:br>
                      <a:r>
                        <a:rPr lang="en-US" sz="1400" kern="1200" dirty="0">
                          <a:effectLst/>
                        </a:rPr>
                        <a:t>P40: 2048 GB</a:t>
                      </a:r>
                      <a:br>
                        <a:rPr lang="en-US" sz="1400" kern="1200" dirty="0">
                          <a:effectLst/>
                        </a:rPr>
                      </a:br>
                      <a:r>
                        <a:rPr lang="en-US" sz="1400" kern="1200" dirty="0">
                          <a:effectLst/>
                        </a:rPr>
                        <a:t>P50: 4095 GB</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marL="0" algn="l" defTabSz="914400" rtl="0" eaLnBrk="1" fontAlgn="b" latinLnBrk="0" hangingPunct="1"/>
                      <a:r>
                        <a:rPr lang="en-US" sz="1400" kern="1200" dirty="0">
                          <a:effectLst/>
                        </a:rPr>
                        <a:t>Unmanaged Disks: 1 GB – 4 TB (4095 GB) </a:t>
                      </a:r>
                      <a:br>
                        <a:rPr lang="en-US" sz="1400" kern="1200" dirty="0">
                          <a:effectLst/>
                        </a:rPr>
                      </a:br>
                      <a:r>
                        <a:rPr lang="en-US" sz="1400" kern="1200" dirty="0">
                          <a:effectLst/>
                        </a:rPr>
                        <a:t>Managed Disks:</a:t>
                      </a:r>
                      <a:br>
                        <a:rPr lang="en-US" sz="1400" kern="1200" dirty="0">
                          <a:effectLst/>
                        </a:rPr>
                      </a:br>
                      <a:r>
                        <a:rPr lang="en-US" sz="1400" kern="1200" dirty="0">
                          <a:effectLst/>
                        </a:rPr>
                        <a:t>S4: 32 GB </a:t>
                      </a:r>
                      <a:br>
                        <a:rPr lang="en-US" sz="1400" kern="1200" dirty="0">
                          <a:effectLst/>
                        </a:rPr>
                      </a:br>
                      <a:r>
                        <a:rPr lang="en-US" sz="1400" kern="1200" dirty="0">
                          <a:effectLst/>
                        </a:rPr>
                        <a:t>S6: 64 GB </a:t>
                      </a:r>
                      <a:br>
                        <a:rPr lang="en-US" sz="1400" kern="1200" dirty="0">
                          <a:effectLst/>
                        </a:rPr>
                      </a:br>
                      <a:r>
                        <a:rPr lang="en-US" sz="1400" kern="1200" dirty="0">
                          <a:effectLst/>
                        </a:rPr>
                        <a:t>S10: 128 GB </a:t>
                      </a:r>
                      <a:br>
                        <a:rPr lang="en-US" sz="1400" kern="1200" dirty="0">
                          <a:effectLst/>
                        </a:rPr>
                      </a:br>
                      <a:r>
                        <a:rPr lang="en-US" sz="1400" kern="1200" dirty="0">
                          <a:effectLst/>
                        </a:rPr>
                        <a:t>S20: 512 GB </a:t>
                      </a:r>
                      <a:br>
                        <a:rPr lang="en-US" sz="1400" kern="1200" dirty="0">
                          <a:effectLst/>
                        </a:rPr>
                      </a:br>
                      <a:r>
                        <a:rPr lang="en-US" sz="1400" kern="1200" dirty="0">
                          <a:effectLst/>
                        </a:rPr>
                        <a:t>S30: 1024 GB </a:t>
                      </a:r>
                      <a:br>
                        <a:rPr lang="en-US" sz="1400" kern="1200" dirty="0">
                          <a:effectLst/>
                        </a:rPr>
                      </a:br>
                      <a:r>
                        <a:rPr lang="en-US" sz="1400" kern="1200" dirty="0">
                          <a:effectLst/>
                        </a:rPr>
                        <a:t>S40: 2048 GB</a:t>
                      </a:r>
                      <a:br>
                        <a:rPr lang="en-US" sz="1400" kern="1200" dirty="0">
                          <a:effectLst/>
                        </a:rPr>
                      </a:br>
                      <a:r>
                        <a:rPr lang="en-US" sz="1400" kern="1200" dirty="0">
                          <a:effectLst/>
                        </a:rPr>
                        <a:t>S50: 4095 GB</a:t>
                      </a:r>
                      <a:endParaRPr lang="en-US" sz="1400" b="0" kern="1200" dirty="0">
                        <a:solidFill>
                          <a:schemeClr val="tx1"/>
                        </a:solidFill>
                        <a:effectLst/>
                        <a:latin typeface="segoe-ui_semibold"/>
                        <a:ea typeface="+mn-ea"/>
                        <a:cs typeface="+mn-cs"/>
                      </a:endParaRPr>
                    </a:p>
                  </a:txBody>
                  <a:tcPr marL="52049" marR="52049" marT="39037" marB="39037"/>
                </a:tc>
                <a:extLst>
                  <a:ext uri="{0D108BD9-81ED-4DB2-BD59-A6C34878D82A}">
                    <a16:rowId xmlns:a16="http://schemas.microsoft.com/office/drawing/2014/main" val="710144733"/>
                  </a:ext>
                </a:extLst>
              </a:tr>
              <a:tr h="306674">
                <a:tc>
                  <a:txBody>
                    <a:bodyPr/>
                    <a:lstStyle/>
                    <a:p>
                      <a:pPr fontAlgn="t"/>
                      <a:r>
                        <a:rPr lang="en-US" sz="1500" dirty="0">
                          <a:effectLst/>
                        </a:rPr>
                        <a:t>Max Throughput per Disk</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250 MB/s </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fontAlgn="t"/>
                      <a:r>
                        <a:rPr lang="en-US" sz="1400">
                          <a:effectLst/>
                        </a:rPr>
                        <a:t>60 MB/s</a:t>
                      </a:r>
                    </a:p>
                  </a:txBody>
                  <a:tcPr marL="52049" marR="52049" marT="39037" marB="39037"/>
                </a:tc>
                <a:extLst>
                  <a:ext uri="{0D108BD9-81ED-4DB2-BD59-A6C34878D82A}">
                    <a16:rowId xmlns:a16="http://schemas.microsoft.com/office/drawing/2014/main" val="2247555544"/>
                  </a:ext>
                </a:extLst>
              </a:tr>
              <a:tr h="306674">
                <a:tc>
                  <a:txBody>
                    <a:bodyPr/>
                    <a:lstStyle/>
                    <a:p>
                      <a:pPr fontAlgn="t"/>
                      <a:r>
                        <a:rPr lang="en-US" sz="1500" dirty="0">
                          <a:effectLst/>
                        </a:rPr>
                        <a:t>Max IOPS per Disk</a:t>
                      </a:r>
                      <a:endParaRPr lang="en-US" sz="1500" b="1" dirty="0">
                        <a:effectLst/>
                      </a:endParaRPr>
                    </a:p>
                  </a:txBody>
                  <a:tcPr marL="52049" marR="52049" marT="39037" marB="39037"/>
                </a:tc>
                <a:tc>
                  <a:txBody>
                    <a:bodyPr/>
                    <a:lstStyle/>
                    <a:p>
                      <a:pPr marL="0" algn="l" defTabSz="914400" rtl="0" eaLnBrk="1" fontAlgn="b" latinLnBrk="0" hangingPunct="1"/>
                      <a:r>
                        <a:rPr lang="en-US" sz="1400" kern="1200" dirty="0">
                          <a:effectLst/>
                        </a:rPr>
                        <a:t>7500 IOPS</a:t>
                      </a:r>
                      <a:endParaRPr lang="en-US" sz="1400" b="0" kern="1200" dirty="0">
                        <a:solidFill>
                          <a:schemeClr val="tx1"/>
                        </a:solidFill>
                        <a:effectLst/>
                        <a:latin typeface="segoe-ui_semibold"/>
                        <a:ea typeface="+mn-ea"/>
                        <a:cs typeface="+mn-cs"/>
                      </a:endParaRPr>
                    </a:p>
                  </a:txBody>
                  <a:tcPr marL="52049" marR="52049" marT="39037" marB="39037"/>
                </a:tc>
                <a:tc>
                  <a:txBody>
                    <a:bodyPr/>
                    <a:lstStyle/>
                    <a:p>
                      <a:pPr fontAlgn="t"/>
                      <a:r>
                        <a:rPr lang="en-US" sz="1400" dirty="0">
                          <a:effectLst/>
                        </a:rPr>
                        <a:t>500 IOPS</a:t>
                      </a:r>
                    </a:p>
                  </a:txBody>
                  <a:tcPr marL="52049" marR="52049" marT="39037" marB="39037"/>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type="body" sz="quarter" idx="10"/>
          </p:nvPr>
        </p:nvSpPr>
        <p:spPr>
          <a:xfrm>
            <a:off x="201930" y="1189178"/>
            <a:ext cx="8740142" cy="4939060"/>
          </a:xfrm>
        </p:spPr>
        <p:txBody>
          <a:bodyPr>
            <a:noAutofit/>
          </a:bodyPr>
          <a:lstStyle/>
          <a:p>
            <a:r>
              <a:rPr lang="en-US" sz="2000" b="1" dirty="0">
                <a:solidFill>
                  <a:schemeClr val="tx1">
                    <a:lumMod val="50000"/>
                  </a:schemeClr>
                </a:solidFill>
              </a:rPr>
              <a:t>Premium Storage for Production Workloads (Storage SLAs)</a:t>
            </a:r>
          </a:p>
          <a:p>
            <a:r>
              <a:rPr lang="en-US" sz="2000" b="1" dirty="0">
                <a:solidFill>
                  <a:schemeClr val="tx1">
                    <a:lumMod val="50000"/>
                  </a:schemeClr>
                </a:solidFill>
              </a:rPr>
              <a:t>Choose a VM Size that works with premium storage for production</a:t>
            </a:r>
          </a:p>
          <a:p>
            <a:r>
              <a:rPr lang="en-US" sz="2000" b="1" dirty="0">
                <a:solidFill>
                  <a:schemeClr val="tx1">
                    <a:lumMod val="50000"/>
                  </a:schemeClr>
                </a:solidFill>
              </a:rPr>
              <a:t>Use Managed Disks over Unmanaged Disks</a:t>
            </a:r>
          </a:p>
          <a:p>
            <a:r>
              <a:rPr lang="en-US" sz="2000" dirty="0">
                <a:solidFill>
                  <a:schemeClr val="tx1">
                    <a:lumMod val="50000"/>
                  </a:schemeClr>
                </a:solidFill>
              </a:rPr>
              <a:t>Scaling Up/Down is just resizing the VM</a:t>
            </a:r>
          </a:p>
          <a:p>
            <a:r>
              <a:rPr lang="en-US" sz="2000" b="1" dirty="0">
                <a:solidFill>
                  <a:schemeClr val="tx1">
                    <a:lumMod val="50000"/>
                  </a:schemeClr>
                </a:solidFill>
              </a:rPr>
              <a:t>Scaling In/Out – the VMs should be in an availability set</a:t>
            </a:r>
          </a:p>
          <a:p>
            <a:r>
              <a:rPr lang="en-US" sz="2000" dirty="0">
                <a:solidFill>
                  <a:schemeClr val="tx1">
                    <a:lumMod val="50000"/>
                  </a:schemeClr>
                </a:solidFill>
              </a:rPr>
              <a:t>Use VM reboot logs to determine if VM was rebooted by planned maintenance</a:t>
            </a:r>
          </a:p>
          <a:p>
            <a:r>
              <a:rPr lang="en-US" sz="2000" dirty="0">
                <a:solidFill>
                  <a:schemeClr val="tx1">
                    <a:lumMod val="50000"/>
                  </a:schemeClr>
                </a:solidFill>
              </a:rPr>
              <a:t>Use snapshots to prevent accidental data loss</a:t>
            </a:r>
          </a:p>
          <a:p>
            <a:r>
              <a:rPr lang="en-US" sz="2000" dirty="0">
                <a:solidFill>
                  <a:schemeClr val="tx1">
                    <a:lumMod val="50000"/>
                  </a:schemeClr>
                </a:solidFill>
              </a:rPr>
              <a:t>Enable VM diagnostics for production (includes boot diagnostics)</a:t>
            </a:r>
          </a:p>
          <a:p>
            <a:r>
              <a:rPr lang="en-US" sz="2000" b="1" dirty="0">
                <a:solidFill>
                  <a:schemeClr val="tx1">
                    <a:lumMod val="50000"/>
                  </a:schemeClr>
                </a:solidFill>
              </a:rPr>
              <a:t>Stopped</a:t>
            </a:r>
            <a:r>
              <a:rPr lang="en-US" sz="2000" dirty="0">
                <a:solidFill>
                  <a:schemeClr val="tx1">
                    <a:lumMod val="50000"/>
                  </a:schemeClr>
                </a:solidFill>
              </a:rPr>
              <a:t> VMs are still charged for use. VMs need to be </a:t>
            </a:r>
            <a:r>
              <a:rPr lang="en-US" sz="2000" b="1" dirty="0">
                <a:solidFill>
                  <a:schemeClr val="tx1">
                    <a:lumMod val="50000"/>
                  </a:schemeClr>
                </a:solidFill>
              </a:rPr>
              <a:t>deallocated</a:t>
            </a:r>
            <a:r>
              <a:rPr lang="en-US" sz="2000" dirty="0">
                <a:solidFill>
                  <a:schemeClr val="tx1">
                    <a:lumMod val="50000"/>
                  </a:schemeClr>
                </a:solidFill>
              </a:rPr>
              <a:t> to stop charges. </a:t>
            </a:r>
            <a:r>
              <a:rPr lang="en-US" sz="2000" b="1" dirty="0">
                <a:solidFill>
                  <a:schemeClr val="tx1">
                    <a:lumMod val="50000"/>
                  </a:schemeClr>
                </a:solidFill>
              </a:rPr>
              <a:t>Stopping through OS does not deallocate! Stop with portal or CLI.</a:t>
            </a:r>
          </a:p>
          <a:p>
            <a:endParaRPr lang="en-US" sz="2000" dirty="0">
              <a:solidFill>
                <a:schemeClr val="tx1">
                  <a:lumMod val="50000"/>
                </a:schemeClr>
              </a:solidFill>
            </a:endParaRPr>
          </a:p>
          <a:p>
            <a:endParaRPr lang="en-US" sz="2000" dirty="0">
              <a:solidFill>
                <a:schemeClr val="tx1">
                  <a:lumMod val="50000"/>
                </a:schemeClr>
              </a:solidFill>
            </a:endParaRPr>
          </a:p>
          <a:p>
            <a:endParaRPr lang="en-US" sz="2000" dirty="0"/>
          </a:p>
        </p:txBody>
      </p:sp>
    </p:spTree>
    <p:extLst>
      <p:ext uri="{BB962C8B-B14F-4D97-AF65-F5344CB8AC3E}">
        <p14:creationId xmlns:p14="http://schemas.microsoft.com/office/powerpoint/2010/main" val="3154947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670" y="0"/>
            <a:ext cx="10990386" cy="6858000"/>
          </a:xfrm>
          <a:prstGeom prst="rect">
            <a:avLst/>
          </a:prstGeom>
        </p:spPr>
      </p:pic>
      <p:sp>
        <p:nvSpPr>
          <p:cNvPr id="5" name="TextBox 4"/>
          <p:cNvSpPr txBox="1"/>
          <p:nvPr/>
        </p:nvSpPr>
        <p:spPr>
          <a:xfrm>
            <a:off x="1566756" y="5470249"/>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dirty="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sz="quarter" idx="10"/>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sz="quarter" idx="10"/>
          </p:nvPr>
        </p:nvSpPr>
        <p:spPr>
          <a:xfrm>
            <a:off x="201930" y="1189177"/>
            <a:ext cx="8740142" cy="5475391"/>
          </a:xfrm>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sz="quarter" idx="10"/>
          </p:nvPr>
        </p:nvSpPr>
        <p:spPr>
          <a:xfrm>
            <a:off x="201930" y="1189177"/>
            <a:ext cx="8740142" cy="3532291"/>
          </a:xfrm>
        </p:spPr>
        <p:txBody>
          <a:bodyPr>
            <a:noAutofit/>
          </a:bodyPr>
          <a:lstStyle/>
          <a:p>
            <a:pPr marL="0" indent="0">
              <a:buNone/>
            </a:pPr>
            <a:r>
              <a:rPr lang="en-US" sz="2400" dirty="0"/>
              <a:t>Azure SLA guarantees no data loss, 99.9% uptime SLA*</a:t>
            </a:r>
          </a:p>
          <a:p>
            <a:pPr lvl="1"/>
            <a:r>
              <a:rPr lang="en-US" sz="2100" dirty="0"/>
              <a:t>Subject to </a:t>
            </a:r>
            <a:r>
              <a:rPr lang="en-US" sz="2100" i="1" dirty="0"/>
              <a:t>un-planned maintenance </a:t>
            </a:r>
            <a:r>
              <a:rPr lang="en-US" sz="2100" dirty="0"/>
              <a:t>events due to physical failures</a:t>
            </a:r>
          </a:p>
          <a:p>
            <a:pPr lvl="2"/>
            <a:r>
              <a:rPr lang="en-US" sz="1800" dirty="0"/>
              <a:t>If VM becomes unavailable, Azure migrates VM and restarts in another host </a:t>
            </a:r>
          </a:p>
          <a:p>
            <a:pPr lvl="2"/>
            <a:r>
              <a:rPr lang="en-US" sz="1800" dirty="0"/>
              <a:t>~10-15 minutes to complete this process</a:t>
            </a:r>
          </a:p>
        </p:txBody>
      </p:sp>
    </p:spTree>
    <p:extLst>
      <p:ext uri="{BB962C8B-B14F-4D97-AF65-F5344CB8AC3E}">
        <p14:creationId xmlns:p14="http://schemas.microsoft.com/office/powerpoint/2010/main" val="4251465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sz="quarter" idx="10"/>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type="body" sz="quarter" idx="10"/>
          </p:nvPr>
        </p:nvSpPr>
        <p:spPr>
          <a:xfrm>
            <a:off x="201930" y="1189177"/>
            <a:ext cx="8740142" cy="5580900"/>
          </a:xfrm>
        </p:spPr>
        <p:txBody>
          <a:bodyPr>
            <a:normAutofit fontScale="92500" lnSpcReduction="20000"/>
          </a:bodyPr>
          <a:lstStyle/>
          <a:p>
            <a:pPr fontAlgn="base"/>
            <a:r>
              <a:rPr lang="en-US" sz="2400" dirty="0"/>
              <a:t>Design solutions using virtual machines </a:t>
            </a:r>
          </a:p>
          <a:p>
            <a:pPr lvl="1" fontAlgn="base"/>
            <a:r>
              <a:rPr lang="en-US" sz="16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2400" dirty="0"/>
              <a:t>Design solutions for </a:t>
            </a:r>
            <a:r>
              <a:rPr lang="en-US" sz="2400" dirty="0" err="1"/>
              <a:t>serverless</a:t>
            </a:r>
            <a:r>
              <a:rPr lang="en-US" sz="2400" dirty="0"/>
              <a:t> computing </a:t>
            </a:r>
          </a:p>
          <a:p>
            <a:pPr lvl="1" fontAlgn="base"/>
            <a:r>
              <a:rPr lang="en-US" sz="1600" dirty="0"/>
              <a:t>Use Azure Functions to implement event-driven actions; design for </a:t>
            </a:r>
            <a:r>
              <a:rPr lang="en-US" sz="1600" dirty="0" err="1"/>
              <a:t>serverless</a:t>
            </a:r>
            <a:r>
              <a:rPr lang="en-US" sz="1600" dirty="0"/>
              <a:t> computing using Azure Container Instances; design application solutions by using Azure Logic Apps, Azure Functions, or both; determine when to use API management service</a:t>
            </a:r>
          </a:p>
          <a:p>
            <a:pPr fontAlgn="base"/>
            <a:r>
              <a:rPr lang="en-US" sz="2400" dirty="0"/>
              <a:t>Design </a:t>
            </a:r>
            <a:r>
              <a:rPr lang="en-US" sz="2400" dirty="0" err="1"/>
              <a:t>microservices</a:t>
            </a:r>
            <a:r>
              <a:rPr lang="en-US" sz="2400" dirty="0"/>
              <a:t>-based solutions   </a:t>
            </a:r>
          </a:p>
          <a:p>
            <a:pPr lvl="1" fontAlgn="base"/>
            <a:r>
              <a:rPr lang="en-US" sz="16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2400" dirty="0"/>
              <a:t>Design web applications </a:t>
            </a:r>
          </a:p>
          <a:p>
            <a:pPr lvl="1" fontAlgn="base"/>
            <a:r>
              <a:rPr lang="en-US" sz="16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1600" dirty="0" err="1"/>
              <a:t>Redis</a:t>
            </a:r>
            <a:r>
              <a:rPr lang="en-US" sz="1600" dirty="0"/>
              <a:t> cache</a:t>
            </a:r>
          </a:p>
          <a:p>
            <a:pPr fontAlgn="base"/>
            <a:r>
              <a:rPr lang="en-US" sz="2400" dirty="0"/>
              <a:t>Create compute-intensive application </a:t>
            </a:r>
          </a:p>
          <a:p>
            <a:pPr lvl="1" fontAlgn="base"/>
            <a:r>
              <a:rPr lang="en-US" sz="1600" dirty="0"/>
              <a:t>Design high-performance computing (HPC) and other compute-intensive applications using Azure Services; determine when to use Azure Batch; design stateless components to accommodate scale; design lifecycle strategy for Azure Batch</a:t>
            </a:r>
          </a:p>
        </p:txBody>
      </p:sp>
    </p:spTree>
    <p:extLst>
      <p:ext uri="{BB962C8B-B14F-4D97-AF65-F5344CB8AC3E}">
        <p14:creationId xmlns:p14="http://schemas.microsoft.com/office/powerpoint/2010/main" val="2015788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sz="quarter" idx="10"/>
          </p:nvPr>
        </p:nvSpPr>
        <p:spPr>
          <a:xfrm>
            <a:off x="201930" y="1189178"/>
            <a:ext cx="8740142" cy="4631330"/>
          </a:xfrm>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sz="quarter" idx="10"/>
          </p:nvPr>
        </p:nvSpPr>
        <p:spPr>
          <a:xfrm>
            <a:off x="201930" y="1189178"/>
            <a:ext cx="8740142" cy="5026984"/>
          </a:xfrm>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sz="quarter" idx="10"/>
          </p:nvPr>
        </p:nvSpPr>
        <p:spPr>
          <a:xfrm>
            <a:off x="201930" y="1189178"/>
            <a:ext cx="8740142" cy="5379310"/>
          </a:xfrm>
          <a:prstGeom prst="rect">
            <a:avLst/>
          </a:prstGeom>
        </p:spPr>
        <p:txBody>
          <a:bodyPr>
            <a:noAutofit/>
          </a:bodyPr>
          <a:lstStyle/>
          <a:p>
            <a:r>
              <a:rPr lang="en-NZ" sz="2000" dirty="0">
                <a:solidFill>
                  <a:schemeClr val="tx1">
                    <a:lumMod val="50000"/>
                  </a:schemeClr>
                </a:solidFill>
                <a:latin typeface="Segoe UI Light" panose="020B0502040204020203" pitchFamily="34" charset="0"/>
                <a:cs typeface="Segoe UI Light" panose="020B0502040204020203" pitchFamily="34" charset="0"/>
              </a:rPr>
              <a:t>Fault Domains</a:t>
            </a:r>
          </a:p>
          <a:p>
            <a:pPr lvl="1"/>
            <a:r>
              <a:rPr lang="en-NZ" dirty="0">
                <a:solidFill>
                  <a:schemeClr val="tx1">
                    <a:lumMod val="50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dirty="0">
                <a:solidFill>
                  <a:schemeClr val="tx1">
                    <a:lumMod val="50000"/>
                  </a:schemeClr>
                </a:solidFill>
                <a:latin typeface="Segoe UI Light" panose="020B0502040204020203" pitchFamily="34" charset="0"/>
                <a:cs typeface="Segoe UI Light" panose="020B0502040204020203" pitchFamily="34" charset="0"/>
              </a:rPr>
              <a:t>i.e. Same rack, same server</a:t>
            </a:r>
          </a:p>
          <a:p>
            <a:pPr lvl="1"/>
            <a:r>
              <a:rPr lang="en-NZ" dirty="0">
                <a:solidFill>
                  <a:schemeClr val="tx1">
                    <a:lumMod val="50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dirty="0">
              <a:solidFill>
                <a:schemeClr val="tx1">
                  <a:lumMod val="50000"/>
                </a:schemeClr>
              </a:solidFill>
              <a:latin typeface="Segoe UI Light" panose="020B0502040204020203" pitchFamily="34" charset="0"/>
              <a:cs typeface="Segoe UI Light" panose="020B0502040204020203" pitchFamily="34" charset="0"/>
            </a:endParaRPr>
          </a:p>
          <a:p>
            <a:r>
              <a:rPr lang="en-NZ" sz="2000" dirty="0">
                <a:solidFill>
                  <a:schemeClr val="tx1">
                    <a:lumMod val="50000"/>
                  </a:schemeClr>
                </a:solidFill>
                <a:latin typeface="Segoe UI Light" panose="020B0502040204020203" pitchFamily="34" charset="0"/>
                <a:cs typeface="Segoe UI Light" panose="020B0502040204020203" pitchFamily="34" charset="0"/>
              </a:rPr>
              <a:t>Update Domains</a:t>
            </a:r>
          </a:p>
          <a:p>
            <a:pPr lvl="1"/>
            <a:r>
              <a:rPr lang="en-NZ" dirty="0">
                <a:solidFill>
                  <a:schemeClr val="tx1">
                    <a:lumMod val="50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dirty="0">
                <a:solidFill>
                  <a:schemeClr val="tx1">
                    <a:lumMod val="50000"/>
                  </a:schemeClr>
                </a:solidFill>
                <a:latin typeface="Segoe UI Light" panose="020B0502040204020203" pitchFamily="34" charset="0"/>
                <a:cs typeface="Segoe UI Light" panose="020B0502040204020203" pitchFamily="34" charset="0"/>
              </a:rPr>
              <a:t>Host OS updates </a:t>
            </a:r>
            <a:r>
              <a:rPr lang="en-NZ" dirty="0" err="1">
                <a:solidFill>
                  <a:schemeClr val="tx1">
                    <a:lumMod val="50000"/>
                  </a:schemeClr>
                </a:solidFill>
                <a:latin typeface="Segoe UI Light" panose="020B0502040204020203" pitchFamily="34" charset="0"/>
                <a:cs typeface="Segoe UI Light" panose="020B0502040204020203" pitchFamily="34" charset="0"/>
              </a:rPr>
              <a:t>honor</a:t>
            </a:r>
            <a:r>
              <a:rPr lang="en-NZ" dirty="0">
                <a:solidFill>
                  <a:schemeClr val="tx1">
                    <a:lumMod val="50000"/>
                  </a:schemeClr>
                </a:solidFill>
                <a:latin typeface="Segoe UI Light" panose="020B0502040204020203" pitchFamily="34" charset="0"/>
                <a:cs typeface="Segoe UI Light" panose="020B0502040204020203" pitchFamily="34" charset="0"/>
              </a:rPr>
              <a:t> service update domains</a:t>
            </a:r>
          </a:p>
          <a:p>
            <a:pPr lvl="1"/>
            <a:r>
              <a:rPr lang="en-NZ" dirty="0">
                <a:solidFill>
                  <a:schemeClr val="tx1">
                    <a:lumMod val="50000"/>
                  </a:schemeClr>
                </a:solidFill>
                <a:latin typeface="Segoe UI Light" panose="020B0502040204020203" pitchFamily="34" charset="0"/>
                <a:cs typeface="Segoe UI Light" panose="020B0502040204020203" pitchFamily="34" charset="0"/>
              </a:rPr>
              <a:t>Specified in service definition</a:t>
            </a:r>
          </a:p>
          <a:p>
            <a:pPr lvl="1"/>
            <a:r>
              <a:rPr lang="en-NZ" dirty="0">
                <a:solidFill>
                  <a:schemeClr val="tx1">
                    <a:lumMod val="50000"/>
                  </a:schemeClr>
                </a:solidFill>
                <a:latin typeface="Segoe UI Light" panose="020B0502040204020203" pitchFamily="34" charset="0"/>
                <a:cs typeface="Segoe UI Light" panose="020B0502040204020203" pitchFamily="34" charset="0"/>
              </a:rPr>
              <a:t>Default of 5 (up to 20)</a:t>
            </a:r>
          </a:p>
          <a:p>
            <a:r>
              <a:rPr lang="en-NZ" sz="2000" dirty="0">
                <a:solidFill>
                  <a:schemeClr val="tx1">
                    <a:lumMod val="50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Tree>
    <p:extLst>
      <p:ext uri="{BB962C8B-B14F-4D97-AF65-F5344CB8AC3E}">
        <p14:creationId xmlns:p14="http://schemas.microsoft.com/office/powerpoint/2010/main" val="24174410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201930" y="289512"/>
            <a:ext cx="8741880" cy="1398611"/>
          </a:xfrm>
        </p:spPr>
        <p:txBody>
          <a:bodyPr vert="horz" wrap="square" lIns="182880" tIns="137160" rIns="91440" bIns="45720" numCol="1" rtlCol="0" anchor="t" anchorCtr="0" compatLnSpc="1">
            <a:prstTxWarp prst="textNoShape">
              <a:avLst/>
            </a:prstTxWarp>
            <a:noAutofit/>
          </a:bodyPr>
          <a:lstStyle/>
          <a:p>
            <a:r>
              <a:rPr lang="en-NZ" sz="3600" dirty="0">
                <a:latin typeface="Segoe UI Light" panose="020B0502040204020203" pitchFamily="34" charset="0"/>
                <a:cs typeface="Segoe UI Light" panose="020B0502040204020203" pitchFamily="34" charset="0"/>
              </a:rPr>
              <a:t>Virtual Machine Availability Sets</a:t>
            </a:r>
            <a:br>
              <a:rPr lang="en-NZ" sz="3600" dirty="0">
                <a:latin typeface="Segoe UI Light" panose="020B0502040204020203" pitchFamily="34" charset="0"/>
                <a:cs typeface="Segoe UI Light" panose="020B0502040204020203" pitchFamily="34" charset="0"/>
              </a:rPr>
            </a:br>
            <a:r>
              <a:rPr lang="en-US" dirty="0">
                <a:solidFill>
                  <a:schemeClr val="tx1">
                    <a:lumMod val="50000"/>
                  </a:schemeClr>
                </a:solidFill>
                <a:latin typeface="Segoe UI Light" panose="020B0502040204020203" pitchFamily="34" charset="0"/>
                <a:cs typeface="Segoe UI Light" panose="020B0502040204020203" pitchFamily="34" charset="0"/>
              </a:rPr>
              <a:t>Update Domains are honored by host OS updates</a:t>
            </a:r>
            <a:endParaRPr lang="en-NZ" dirty="0">
              <a:solidFill>
                <a:schemeClr val="tx1">
                  <a:lumMod val="50000"/>
                </a:schemeClr>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
        <p:nvSpPr>
          <p:cNvPr id="2" name="Title 1">
            <a:extLst>
              <a:ext uri="{FF2B5EF4-FFF2-40B4-BE49-F238E27FC236}">
                <a16:creationId xmlns:a16="http://schemas.microsoft.com/office/drawing/2014/main" id="{19E70D7B-33ED-4DD6-B429-17003DA490C5}"/>
              </a:ext>
            </a:extLst>
          </p:cNvPr>
          <p:cNvSpPr>
            <a:spLocks noGrp="1"/>
          </p:cNvSpPr>
          <p:nvPr>
            <p:ph type="title"/>
          </p:nvPr>
        </p:nvSpPr>
        <p:spPr/>
        <p:txBody>
          <a:bodyPr/>
          <a:lstStyle/>
          <a:p>
            <a:r>
              <a:rPr lang="en-US" dirty="0"/>
              <a:t>VM Scale Sets</a:t>
            </a:r>
          </a:p>
        </p:txBody>
      </p:sp>
      <p:sp>
        <p:nvSpPr>
          <p:cNvPr id="3" name="Text Placeholder 2">
            <a:extLst>
              <a:ext uri="{FF2B5EF4-FFF2-40B4-BE49-F238E27FC236}">
                <a16:creationId xmlns:a16="http://schemas.microsoft.com/office/drawing/2014/main" id="{8B42DF44-6AFC-48CB-A4B5-26C33BFF351D}"/>
              </a:ext>
            </a:extLst>
          </p:cNvPr>
          <p:cNvSpPr>
            <a:spLocks noGrp="1"/>
          </p:cNvSpPr>
          <p:nvPr>
            <p:ph type="body" sz="quarter" idx="10"/>
          </p:nvPr>
        </p:nvSpPr>
        <p:spPr>
          <a:xfrm>
            <a:off x="201930" y="1189178"/>
            <a:ext cx="5150622" cy="4648914"/>
          </a:xfrm>
        </p:spPr>
        <p:txBody>
          <a:bodyPr/>
          <a:lstStyle/>
          <a:p>
            <a:pPr defTabSz="685471">
              <a:lnSpc>
                <a:spcPct val="100000"/>
              </a:lnSpc>
              <a:spcBef>
                <a:spcPts val="0"/>
              </a:spcBef>
              <a:spcAft>
                <a:spcPts val="882"/>
              </a:spcAft>
              <a:buClr>
                <a:srgbClr val="FFFFFF"/>
              </a:buClr>
              <a:defRPr/>
            </a:pPr>
            <a:r>
              <a:rPr lang="en-US" dirty="0">
                <a:cs typeface="Segoe UI Semibold" panose="020B0702040204020203" pitchFamily="34" charset="0"/>
              </a:rPr>
              <a:t>High performance provisioning of 1000+ VMs</a:t>
            </a:r>
          </a:p>
          <a:p>
            <a:pPr defTabSz="685471">
              <a:lnSpc>
                <a:spcPct val="100000"/>
              </a:lnSpc>
              <a:spcBef>
                <a:spcPts val="0"/>
              </a:spcBef>
              <a:spcAft>
                <a:spcPts val="882"/>
              </a:spcAft>
              <a:buClr>
                <a:srgbClr val="FFFFFF"/>
              </a:buClr>
              <a:defRPr/>
            </a:pPr>
            <a:r>
              <a:rPr lang="en-US" dirty="0">
                <a:cs typeface="Segoe UI Semibold" panose="020B0702040204020203" pitchFamily="34" charset="0"/>
              </a:rPr>
              <a:t>Auto-configuration at scale</a:t>
            </a:r>
          </a:p>
          <a:p>
            <a:pPr defTabSz="685471">
              <a:lnSpc>
                <a:spcPct val="100000"/>
              </a:lnSpc>
              <a:spcBef>
                <a:spcPts val="0"/>
              </a:spcBef>
              <a:spcAft>
                <a:spcPts val="882"/>
              </a:spcAft>
              <a:buClr>
                <a:srgbClr val="FFFFFF"/>
              </a:buClr>
              <a:defRPr/>
            </a:pPr>
            <a:r>
              <a:rPr lang="en-US" dirty="0">
                <a:cs typeface="Segoe UI Semibold" panose="020B0702040204020203" pitchFamily="34" charset="0"/>
              </a:rPr>
              <a:t>Auto-scale based on schedule and resource metrics</a:t>
            </a:r>
          </a:p>
          <a:p>
            <a:pPr defTabSz="685471">
              <a:lnSpc>
                <a:spcPct val="100000"/>
              </a:lnSpc>
              <a:spcBef>
                <a:spcPts val="0"/>
              </a:spcBef>
              <a:spcAft>
                <a:spcPts val="882"/>
              </a:spcAft>
              <a:buClr>
                <a:srgbClr val="FFFFFF"/>
              </a:buClr>
              <a:defRPr/>
            </a:pPr>
            <a:r>
              <a:rPr lang="en-US" dirty="0">
                <a:cs typeface="Segoe UI Semibold" panose="020B0702040204020203" pitchFamily="34" charset="0"/>
              </a:rPr>
              <a:t>Easy updates at scale</a:t>
            </a:r>
          </a:p>
          <a:p>
            <a:pPr defTabSz="685471">
              <a:lnSpc>
                <a:spcPct val="100000"/>
              </a:lnSpc>
              <a:spcBef>
                <a:spcPts val="0"/>
              </a:spcBef>
              <a:spcAft>
                <a:spcPts val="882"/>
              </a:spcAft>
              <a:buClr>
                <a:srgbClr val="FFFFFF"/>
              </a:buClr>
              <a:defRPr/>
            </a:pPr>
            <a:r>
              <a:rPr lang="en-US" dirty="0">
                <a:cs typeface="Segoe UI Semibold" panose="020B0702040204020203" pitchFamily="34" charset="0"/>
              </a:rPr>
              <a:t>Simple Portal Integration</a:t>
            </a:r>
          </a:p>
          <a:p>
            <a:endParaRPr lang="en-US" dirty="0"/>
          </a:p>
        </p:txBody>
      </p:sp>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300"/>
                                        <p:tgtEl>
                                          <p:spTgt spid="35"/>
                                        </p:tgtEl>
                                      </p:cBhvr>
                                    </p:animEffect>
                                  </p:childTnLst>
                                </p:cTn>
                              </p:par>
                            </p:childTnLst>
                          </p:cTn>
                        </p:par>
                        <p:par>
                          <p:cTn id="14" fill="hold">
                            <p:stCondLst>
                              <p:cond delay="1300"/>
                            </p:stCondLst>
                            <p:childTnLst>
                              <p:par>
                                <p:cTn id="15" presetID="2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300"/>
                                        <p:tgtEl>
                                          <p:spTgt spid="9"/>
                                        </p:tgtEl>
                                      </p:cBhvr>
                                    </p:animEffect>
                                  </p:childTnLst>
                                </p:cTn>
                              </p:par>
                            </p:childTnLst>
                          </p:cTn>
                        </p:par>
                        <p:par>
                          <p:cTn id="18" fill="hold">
                            <p:stCondLst>
                              <p:cond delay="160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300"/>
                                        <p:tgtEl>
                                          <p:spTgt spid="10"/>
                                        </p:tgtEl>
                                      </p:cBhvr>
                                    </p:animEffect>
                                  </p:childTnLst>
                                </p:cTn>
                              </p:par>
                            </p:childTnLst>
                          </p:cTn>
                        </p:par>
                        <p:par>
                          <p:cTn id="22" fill="hold">
                            <p:stCondLst>
                              <p:cond delay="190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300"/>
                                        <p:tgtEl>
                                          <p:spTgt spid="11"/>
                                        </p:tgtEl>
                                      </p:cBhvr>
                                    </p:animEffect>
                                  </p:childTnLst>
                                </p:cTn>
                              </p:par>
                            </p:childTnLst>
                          </p:cTn>
                        </p:par>
                        <p:par>
                          <p:cTn id="26" fill="hold">
                            <p:stCondLst>
                              <p:cond delay="2200"/>
                            </p:stCondLst>
                            <p:childTnLst>
                              <p:par>
                                <p:cTn id="27" presetID="2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300"/>
                                        <p:tgtEl>
                                          <p:spTgt spid="12"/>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300"/>
                                        <p:tgtEl>
                                          <p:spTgt spid="13"/>
                                        </p:tgtEl>
                                      </p:cBhvr>
                                    </p:animEffect>
                                  </p:childTnLst>
                                </p:cTn>
                              </p:par>
                            </p:childTnLst>
                          </p:cTn>
                        </p:par>
                        <p:par>
                          <p:cTn id="34" fill="hold">
                            <p:stCondLst>
                              <p:cond delay="2800"/>
                            </p:stCondLst>
                            <p:childTnLst>
                              <p:par>
                                <p:cTn id="35" presetID="22" presetClass="entr" presetSubtype="4"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300"/>
                                        <p:tgtEl>
                                          <p:spTgt spid="14"/>
                                        </p:tgtEl>
                                      </p:cBhvr>
                                    </p:animEffect>
                                  </p:childTnLst>
                                </p:cTn>
                              </p:par>
                            </p:childTnLst>
                          </p:cTn>
                        </p:par>
                        <p:par>
                          <p:cTn id="38" fill="hold">
                            <p:stCondLst>
                              <p:cond delay="3100"/>
                            </p:stCondLst>
                            <p:childTnLst>
                              <p:par>
                                <p:cTn id="39" presetID="2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0" y="1189178"/>
            <a:ext cx="8071632" cy="4338495"/>
          </a:xfrm>
        </p:spPr>
        <p:txBody>
          <a:bodyPr/>
          <a:lstStyle/>
          <a:p>
            <a:r>
              <a:rPr lang="en-US" dirty="0"/>
              <a:t>Manually </a:t>
            </a:r>
            <a:r>
              <a:rPr lang="en-US" b="1" dirty="0"/>
              <a:t>scale</a:t>
            </a:r>
            <a:r>
              <a:rPr lang="en-US" dirty="0"/>
              <a:t> with ‘capacity’ property</a:t>
            </a:r>
          </a:p>
          <a:p>
            <a:pPr lvl="1"/>
            <a:r>
              <a:rPr lang="en-US" b="1" dirty="0" err="1"/>
              <a:t>Autoscale</a:t>
            </a:r>
            <a:r>
              <a:rPr lang="en-US" dirty="0"/>
              <a:t> with host metrics (MDM pipeline) or diagnostic extensions​</a:t>
            </a:r>
          </a:p>
          <a:p>
            <a:pPr lvl="1"/>
            <a:r>
              <a:rPr lang="en-US" dirty="0"/>
              <a:t>Small buy-in: Deploy/manage sets of 0-&gt;100 identically configured VMs ​</a:t>
            </a:r>
          </a:p>
          <a:p>
            <a:pPr lvl="1"/>
            <a:r>
              <a:rPr lang="en-US" b="1" dirty="0"/>
              <a:t>Guest OS patching</a:t>
            </a:r>
            <a:r>
              <a:rPr lang="en-US" dirty="0"/>
              <a:t>: Patching primitives allow manually triggered rolling upgrades​​</a:t>
            </a:r>
          </a:p>
          <a:p>
            <a:pPr lvl="1"/>
            <a:r>
              <a:rPr lang="en-US" b="1" dirty="0"/>
              <a:t>High-availability</a:t>
            </a:r>
            <a:r>
              <a:rPr lang="en-US" dirty="0"/>
              <a:t> – implicit availability set with 5 FDs/5 UDs​</a:t>
            </a:r>
          </a:p>
          <a:p>
            <a:endParaRPr lang="en-US" sz="825" dirty="0"/>
          </a:p>
          <a:p>
            <a:pPr defTabSz="685646"/>
            <a:r>
              <a:rPr lang="en-US" dirty="0">
                <a:gradFill>
                  <a:gsLst>
                    <a:gs pos="1250">
                      <a:srgbClr val="353535"/>
                    </a:gs>
                    <a:gs pos="100000">
                      <a:srgbClr val="353535"/>
                    </a:gs>
                  </a:gsLst>
                  <a:lin ang="5400000" scaled="0"/>
                </a:gradFill>
              </a:rPr>
              <a:t>Availability Sets vs Scale Sets</a:t>
            </a:r>
          </a:p>
          <a:p>
            <a:pPr defTabSz="685646"/>
            <a:r>
              <a:rPr lang="en-US" sz="2000" dirty="0">
                <a:gradFill>
                  <a:gsLst>
                    <a:gs pos="1250">
                      <a:srgbClr val="353535"/>
                    </a:gs>
                    <a:gs pos="100000">
                      <a:srgbClr val="353535"/>
                    </a:gs>
                  </a:gsLst>
                  <a:lin ang="5400000" scaled="0"/>
                </a:gradFill>
              </a:rPr>
              <a:t>Avail Set: Multiple different VMs (image, size, </a:t>
            </a:r>
            <a:r>
              <a:rPr lang="en-US" sz="2000" dirty="0" err="1">
                <a:gradFill>
                  <a:gsLst>
                    <a:gs pos="1250">
                      <a:srgbClr val="353535"/>
                    </a:gs>
                    <a:gs pos="100000">
                      <a:srgbClr val="353535"/>
                    </a:gs>
                  </a:gsLst>
                  <a:lin ang="5400000" scaled="0"/>
                </a:gradFill>
              </a:rPr>
              <a:t>etc</a:t>
            </a:r>
            <a:r>
              <a:rPr lang="en-US" sz="2000" dirty="0">
                <a:gradFill>
                  <a:gsLst>
                    <a:gs pos="1250">
                      <a:srgbClr val="353535"/>
                    </a:gs>
                    <a:gs pos="100000">
                      <a:srgbClr val="353535"/>
                    </a:gs>
                  </a:gsLst>
                  <a:lin ang="5400000" scaled="0"/>
                </a:gradFill>
              </a:rPr>
              <a:t>); managed separately</a:t>
            </a:r>
          </a:p>
          <a:p>
            <a:pPr defTabSz="685646"/>
            <a:r>
              <a:rPr lang="en-US" sz="2000" dirty="0">
                <a:gradFill>
                  <a:gsLst>
                    <a:gs pos="1250">
                      <a:srgbClr val="353535"/>
                    </a:gs>
                    <a:gs pos="100000">
                      <a:srgbClr val="353535"/>
                    </a:gs>
                  </a:gsLst>
                  <a:lin ang="5400000" scaled="0"/>
                </a:gradFill>
              </a:rPr>
              <a:t>Scale Set: Large count of the same VMs; managed together</a:t>
            </a:r>
          </a:p>
          <a:p>
            <a:pPr defTabSz="685646"/>
            <a:r>
              <a:rPr lang="en-US" sz="2000" dirty="0">
                <a:gradFill>
                  <a:gsLst>
                    <a:gs pos="1250">
                      <a:srgbClr val="353535"/>
                    </a:gs>
                    <a:gs pos="100000">
                      <a:srgbClr val="353535"/>
                    </a:gs>
                  </a:gsLst>
                  <a:lin ang="5400000" scaled="0"/>
                </a:gradFill>
              </a:rPr>
              <a:t>Scale set: Reliable rapid provisioning and scale utilizing similarity of the VMs</a:t>
            </a:r>
          </a:p>
          <a:p>
            <a:endParaRPr lang="en-US" sz="1350" dirty="0"/>
          </a:p>
        </p:txBody>
      </p:sp>
    </p:spTree>
    <p:extLst>
      <p:ext uri="{BB962C8B-B14F-4D97-AF65-F5344CB8AC3E}">
        <p14:creationId xmlns:p14="http://schemas.microsoft.com/office/powerpoint/2010/main" val="5117720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6" name="Text Placeholder 5">
            <a:extLst>
              <a:ext uri="{FF2B5EF4-FFF2-40B4-BE49-F238E27FC236}">
                <a16:creationId xmlns:a16="http://schemas.microsoft.com/office/drawing/2014/main" id="{17F527A9-5B2F-4479-82E6-524DD06D54AC}"/>
              </a:ext>
            </a:extLst>
          </p:cNvPr>
          <p:cNvSpPr>
            <a:spLocks noGrp="1"/>
          </p:cNvSpPr>
          <p:nvPr>
            <p:ph type="body" sz="quarter" idx="10"/>
          </p:nvPr>
        </p:nvSpPr>
        <p:spPr>
          <a:xfrm>
            <a:off x="201930" y="1189178"/>
            <a:ext cx="5419118" cy="3330142"/>
          </a:xfrm>
        </p:spPr>
        <p:txBody>
          <a:bodyPr/>
          <a:lstStyle/>
          <a:p>
            <a:r>
              <a:rPr lang="en-US" dirty="0">
                <a:solidFill>
                  <a:srgbClr val="353535"/>
                </a:solidFill>
              </a:rPr>
              <a:t>Define Max – Min VMs</a:t>
            </a:r>
          </a:p>
          <a:p>
            <a:r>
              <a:rPr lang="en-US" dirty="0">
                <a:solidFill>
                  <a:srgbClr val="353535"/>
                </a:solidFill>
              </a:rPr>
              <a:t>Define trigger and action rules</a:t>
            </a:r>
          </a:p>
          <a:p>
            <a:pPr marL="251964" indent="-251964" defTabSz="685383">
              <a:defRPr/>
            </a:pPr>
            <a:r>
              <a:rPr lang="en-US" dirty="0">
                <a:solidFill>
                  <a:srgbClr val="353535"/>
                </a:solidFill>
              </a:rPr>
              <a:t>Standard audit / email notifications</a:t>
            </a:r>
          </a:p>
          <a:p>
            <a:pPr marL="251964" indent="-251964" defTabSz="685383">
              <a:defRPr/>
            </a:pPr>
            <a:r>
              <a:rPr lang="en-US" dirty="0">
                <a:solidFill>
                  <a:srgbClr val="353535"/>
                </a:solidFill>
              </a:rPr>
              <a:t>Define webhooks for custom notifications and actions (e.g. runbooks)</a:t>
            </a:r>
          </a:p>
          <a:p>
            <a:endParaRPr lang="en-US" dirty="0">
              <a:solidFill>
                <a:srgbClr val="353535"/>
              </a:solidFill>
            </a:endParaRP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846" y="1122348"/>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318338" y="2027575"/>
          <a:ext cx="8316978" cy="281317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34695" y="1335183"/>
            <a:ext cx="5014993" cy="4672228"/>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dirty="0">
                <a:solidFill>
                  <a:schemeClr val="tx1">
                    <a:lumMod val="50000"/>
                  </a:schemeClr>
                </a:solidFill>
                <a:latin typeface="Segoe UI Light"/>
                <a:cs typeface="Segoe UI Semibold" panose="020B0702040204020203" pitchFamily="34" charset="0"/>
              </a:rPr>
              <a:t>Compute pools for job processing</a:t>
            </a:r>
          </a:p>
          <a:p>
            <a:pPr defTabSz="685515">
              <a:spcBef>
                <a:spcPts val="900"/>
              </a:spcBef>
              <a:defRPr/>
            </a:pPr>
            <a:r>
              <a:rPr lang="en-US" dirty="0">
                <a:solidFill>
                  <a:schemeClr val="tx1">
                    <a:lumMod val="50000"/>
                  </a:schemeClr>
                </a:solidFill>
                <a:latin typeface="Segoe UI Light"/>
                <a:cs typeface="Segoe UI Semibold" panose="020B0702040204020203" pitchFamily="34" charset="0"/>
              </a:rPr>
              <a:t>Automatic scaling and regional coverage</a:t>
            </a:r>
          </a:p>
          <a:p>
            <a:pPr defTabSz="685515">
              <a:spcBef>
                <a:spcPts val="900"/>
              </a:spcBef>
              <a:defRPr/>
            </a:pPr>
            <a:r>
              <a:rPr lang="en-US" dirty="0">
                <a:solidFill>
                  <a:schemeClr val="tx1">
                    <a:lumMod val="50000"/>
                  </a:schemeClr>
                </a:solidFill>
                <a:latin typeface="Segoe UI Light"/>
                <a:cs typeface="Segoe UI Semibold" panose="020B0702040204020203" pitchFamily="34" charset="0"/>
              </a:rPr>
              <a:t>Linux and Windows</a:t>
            </a:r>
          </a:p>
          <a:p>
            <a:pPr defTabSz="685515">
              <a:spcBef>
                <a:spcPts val="900"/>
              </a:spcBef>
              <a:defRPr/>
            </a:pPr>
            <a:r>
              <a:rPr lang="en-US" dirty="0">
                <a:solidFill>
                  <a:schemeClr val="tx1">
                    <a:lumMod val="50000"/>
                  </a:schemeClr>
                </a:solidFill>
                <a:latin typeface="Segoe UI Light"/>
                <a:cs typeface="Segoe UI Semibold" panose="020B0702040204020203" pitchFamily="34" charset="0"/>
              </a:rPr>
              <a:t>Automatically recover failed tasks</a:t>
            </a:r>
          </a:p>
          <a:p>
            <a:pPr defTabSz="685515">
              <a:spcBef>
                <a:spcPts val="900"/>
              </a:spcBef>
              <a:defRPr/>
            </a:pPr>
            <a:r>
              <a:rPr lang="en-US" dirty="0" err="1">
                <a:solidFill>
                  <a:schemeClr val="tx1">
                    <a:lumMod val="50000"/>
                  </a:schemeClr>
                </a:solidFill>
                <a:latin typeface="Segoe UI Light"/>
                <a:cs typeface="Segoe UI Semibold" panose="020B0702040204020203" pitchFamily="34" charset="0"/>
              </a:rPr>
              <a:t>Input/Output</a:t>
            </a:r>
            <a:r>
              <a:rPr lang="en-US" dirty="0">
                <a:solidFill>
                  <a:schemeClr val="tx1">
                    <a:lumMod val="50000"/>
                  </a:schemeClr>
                </a:solidFill>
                <a:latin typeface="Segoe UI Light"/>
                <a:cs typeface="Segoe UI Semibold" panose="020B0702040204020203" pitchFamily="34" charset="0"/>
              </a:rPr>
              <a:t> handling</a:t>
            </a:r>
          </a:p>
          <a:p>
            <a:pPr defTabSz="685515">
              <a:spcBef>
                <a:spcPts val="900"/>
              </a:spcBef>
              <a:defRPr/>
            </a:pPr>
            <a:r>
              <a:rPr lang="en-US" dirty="0">
                <a:solidFill>
                  <a:schemeClr val="tx1">
                    <a:lumMod val="50000"/>
                  </a:schemeClr>
                </a:solidFill>
                <a:latin typeface="Segoe UI Light"/>
                <a:cs typeface="Segoe UI Semibold" panose="020B0702040204020203" pitchFamily="34" charset="0"/>
              </a:rPr>
              <a:t>Low-Priority (discounted) option</a:t>
            </a:r>
          </a:p>
        </p:txBody>
      </p:sp>
      <p:sp>
        <p:nvSpPr>
          <p:cNvPr id="10" name="Rectangle: Rounded Corners 9">
            <a:extLst>
              <a:ext uri="{FF2B5EF4-FFF2-40B4-BE49-F238E27FC236}">
                <a16:creationId xmlns:a16="http://schemas.microsoft.com/office/drawing/2014/main" id="{862E1C7D-4FF6-4E01-B4B9-C54C001950DD}"/>
              </a:ext>
            </a:extLst>
          </p:cNvPr>
          <p:cNvSpPr/>
          <p:nvPr/>
        </p:nvSpPr>
        <p:spPr bwMode="auto">
          <a:xfrm>
            <a:off x="5530362" y="1512277"/>
            <a:ext cx="3006969" cy="357846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39" name="Picture 38"/>
          <p:cNvPicPr>
            <a:picLocks noChangeAspect="1"/>
          </p:cNvPicPr>
          <p:nvPr/>
        </p:nvPicPr>
        <p:blipFill>
          <a:blip r:embed="rId9"/>
          <a:stretch>
            <a:fillRect/>
          </a:stretch>
        </p:blipFill>
        <p:spPr>
          <a:xfrm>
            <a:off x="5687899" y="1621869"/>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lumMod val="50000"/>
                  </a:schemeClr>
                </a:solidFill>
              </a:rPr>
              <a:t>Azure Batch</a:t>
            </a:r>
          </a:p>
        </p:txBody>
      </p:sp>
    </p:spTree>
    <p:extLst>
      <p:ext uri="{BB962C8B-B14F-4D97-AF65-F5344CB8AC3E}">
        <p14:creationId xmlns:p14="http://schemas.microsoft.com/office/powerpoint/2010/main" val="2980187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p:txBody>
          <a:bodyPr/>
          <a:lstStyle/>
          <a:p>
            <a:r>
              <a:rPr lang="en-US" dirty="0"/>
              <a:t>Azure Platform</a:t>
            </a:r>
          </a:p>
        </p:txBody>
      </p:sp>
    </p:spTree>
    <p:extLst>
      <p:ext uri="{BB962C8B-B14F-4D97-AF65-F5344CB8AC3E}">
        <p14:creationId xmlns:p14="http://schemas.microsoft.com/office/powerpoint/2010/main" val="15366756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6" name="Title 5">
            <a:extLst>
              <a:ext uri="{FF2B5EF4-FFF2-40B4-BE49-F238E27FC236}">
                <a16:creationId xmlns:a16="http://schemas.microsoft.com/office/drawing/2014/main" id="{28B067A2-624B-4C0F-9D25-1C34A48D4FA4}"/>
              </a:ext>
            </a:extLst>
          </p:cNvPr>
          <p:cNvSpPr>
            <a:spLocks noGrp="1"/>
          </p:cNvSpPr>
          <p:nvPr>
            <p:ph type="title"/>
          </p:nvPr>
        </p:nvSpPr>
        <p:spPr/>
        <p:txBody>
          <a:bodyPr/>
          <a:lstStyle/>
          <a:p>
            <a:pPr defTabSz="914126">
              <a:spcBef>
                <a:spcPct val="20000"/>
              </a:spcBef>
              <a:defRPr/>
            </a:pPr>
            <a: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b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r>
              <a:rPr lang="en-US" sz="1800" dirty="0">
                <a:solidFill>
                  <a:srgbClr val="FF8A00"/>
                </a:solidFill>
                <a:latin typeface="Segoe UI Light" panose="020B0502040204020203" pitchFamily="34" charset="0"/>
                <a:cs typeface="Segoe UI Light" panose="020B0502040204020203" pitchFamily="34" charset="0"/>
              </a:rPr>
              <a:t>Application Hosting (today)</a:t>
            </a:r>
            <a:br>
              <a:rPr lang="en-US" sz="3600" dirty="0">
                <a:solidFill>
                  <a:srgbClr val="FF8A00"/>
                </a:soli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2284893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7FB0E-AC39-4F04-BC4C-CC4B935A92DE}"/>
              </a:ext>
            </a:extLst>
          </p:cNvPr>
          <p:cNvSpPr>
            <a:spLocks noGrp="1"/>
          </p:cNvSpPr>
          <p:nvPr>
            <p:ph type="title"/>
          </p:nvPr>
        </p:nvSpPr>
        <p:spPr/>
        <p:txBody>
          <a:bodyPr/>
          <a:lstStyle/>
          <a:p>
            <a:r>
              <a:rPr lang="en-US" dirty="0"/>
              <a:t>What is a Container?</a:t>
            </a:r>
          </a:p>
        </p:txBody>
      </p:sp>
      <p:sp>
        <p:nvSpPr>
          <p:cNvPr id="2" name="Text Placeholder 1"/>
          <p:cNvSpPr>
            <a:spLocks noGrp="1"/>
          </p:cNvSpPr>
          <p:nvPr>
            <p:ph type="body" idx="4294967295"/>
          </p:nvPr>
        </p:nvSpPr>
        <p:spPr>
          <a:xfrm>
            <a:off x="0" y="1189038"/>
            <a:ext cx="8740775" cy="558614"/>
          </a:xfrm>
        </p:spPr>
        <p:txBody>
          <a:bodyPr/>
          <a:lstStyle/>
          <a:p>
            <a:endParaRPr lang="en-US" dirty="0"/>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41" name="Rectangle 40"/>
          <p:cNvSpPr/>
          <p:nvPr/>
        </p:nvSpPr>
        <p:spPr>
          <a:xfrm>
            <a:off x="1934733" y="2152000"/>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43" name="Rectangle 42"/>
          <p:cNvSpPr/>
          <p:nvPr/>
        </p:nvSpPr>
        <p:spPr>
          <a:xfrm>
            <a:off x="756620" y="215200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defRPr/>
            </a:pPr>
            <a:r>
              <a:rPr lang="en-US" sz="1350" b="0">
                <a:solidFill>
                  <a:schemeClr val="tx1"/>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3" name="Title 2">
            <a:extLst>
              <a:ext uri="{FF2B5EF4-FFF2-40B4-BE49-F238E27FC236}">
                <a16:creationId xmlns:a16="http://schemas.microsoft.com/office/drawing/2014/main" id="{26E99C5B-ED4D-48E3-83EC-9D188E13826D}"/>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b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5422936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16" name="Rectangle 15"/>
          <p:cNvSpPr/>
          <p:nvPr/>
        </p:nvSpPr>
        <p:spPr bwMode="auto">
          <a:xfrm>
            <a:off x="1821015" y="1754713"/>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a:solidFill>
                  <a:schemeClr val="tx1"/>
                </a:solidFill>
                <a:latin typeface="Segoe UI"/>
              </a:rPr>
              <a:t>App C</a:t>
            </a:r>
          </a:p>
        </p:txBody>
      </p:sp>
      <p:sp>
        <p:nvSpPr>
          <p:cNvPr id="41" name="Rectangle 40"/>
          <p:cNvSpPr/>
          <p:nvPr/>
        </p:nvSpPr>
        <p:spPr>
          <a:xfrm>
            <a:off x="1934733" y="2152000"/>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a:solidFill>
                  <a:schemeClr val="tx1"/>
                </a:solidFill>
                <a:latin typeface="Segoe UI"/>
              </a:rPr>
              <a:t>App B</a:t>
            </a:r>
          </a:p>
        </p:txBody>
      </p:sp>
      <p:sp>
        <p:nvSpPr>
          <p:cNvPr id="43" name="Rectangle 42"/>
          <p:cNvSpPr/>
          <p:nvPr/>
        </p:nvSpPr>
        <p:spPr>
          <a:xfrm>
            <a:off x="756620" y="215200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a:solidFill>
                  <a:schemeClr val="tx1"/>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 name="Title 2">
            <a:extLst>
              <a:ext uri="{FF2B5EF4-FFF2-40B4-BE49-F238E27FC236}">
                <a16:creationId xmlns:a16="http://schemas.microsoft.com/office/drawing/2014/main" id="{9C25CC74-ECF8-4FE6-83C5-F74AE38D5C11}"/>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endParaRPr lang="en-US" dirty="0"/>
          </a:p>
        </p:txBody>
      </p:sp>
    </p:spTree>
    <p:extLst>
      <p:ext uri="{BB962C8B-B14F-4D97-AF65-F5344CB8AC3E}">
        <p14:creationId xmlns:p14="http://schemas.microsoft.com/office/powerpoint/2010/main" val="19838548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16" name="Rectangle 15"/>
          <p:cNvSpPr/>
          <p:nvPr/>
        </p:nvSpPr>
        <p:spPr bwMode="auto">
          <a:xfrm>
            <a:off x="1821015" y="1754713"/>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2" name="Rectangle 1"/>
          <p:cNvSpPr/>
          <p:nvPr/>
        </p:nvSpPr>
        <p:spPr bwMode="auto">
          <a:xfrm>
            <a:off x="621127" y="1759941"/>
            <a:ext cx="107359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41" name="Rectangle 40"/>
          <p:cNvSpPr/>
          <p:nvPr/>
        </p:nvSpPr>
        <p:spPr>
          <a:xfrm>
            <a:off x="1934733" y="2152000"/>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a:solidFill>
                  <a:schemeClr val="tx1"/>
                </a:solidFill>
                <a:latin typeface="Segoe UI"/>
              </a:rPr>
              <a:t>App B</a:t>
            </a:r>
          </a:p>
        </p:txBody>
      </p:sp>
      <p:sp>
        <p:nvSpPr>
          <p:cNvPr id="43" name="Rectangle 42"/>
          <p:cNvSpPr/>
          <p:nvPr/>
        </p:nvSpPr>
        <p:spPr>
          <a:xfrm>
            <a:off x="756620" y="215200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a:solidFill>
                  <a:schemeClr val="tx1"/>
                </a:solidFill>
                <a:latin typeface="Segoe UI"/>
              </a:rPr>
              <a:t>App A</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a:gradFill>
                  <a:gsLst>
                    <a:gs pos="0">
                      <a:srgbClr val="FFFFFF"/>
                    </a:gs>
                    <a:gs pos="100000">
                      <a:srgbClr val="FFFFFF"/>
                    </a:gs>
                  </a:gsLst>
                  <a:lin ang="5400000" scaled="0"/>
                </a:gradFill>
                <a:latin typeface="Segoe UI"/>
              </a:rPr>
              <a:t>Container Engine</a:t>
            </a:r>
          </a:p>
        </p:txBody>
      </p:sp>
      <p:sp>
        <p:nvSpPr>
          <p:cNvPr id="3" name="Title 2">
            <a:extLst>
              <a:ext uri="{FF2B5EF4-FFF2-40B4-BE49-F238E27FC236}">
                <a16:creationId xmlns:a16="http://schemas.microsoft.com/office/drawing/2014/main" id="{0E01EC5D-045F-4298-8496-A2B8D2E395C7}"/>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endParaRPr lang="en-US" dirty="0"/>
          </a:p>
        </p:txBody>
      </p:sp>
    </p:spTree>
    <p:extLst>
      <p:ext uri="{BB962C8B-B14F-4D97-AF65-F5344CB8AC3E}">
        <p14:creationId xmlns:p14="http://schemas.microsoft.com/office/powerpoint/2010/main" val="16792820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16" name="Rectangle 15"/>
          <p:cNvSpPr/>
          <p:nvPr/>
        </p:nvSpPr>
        <p:spPr bwMode="auto">
          <a:xfrm>
            <a:off x="1821015" y="1754713"/>
            <a:ext cx="1038760"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dirty="0">
                <a:solidFill>
                  <a:srgbClr val="505050"/>
                </a:solidFill>
                <a:latin typeface="Segoe UI"/>
              </a:rPr>
              <a:t>VM</a:t>
            </a:r>
          </a:p>
        </p:txBody>
      </p:sp>
      <p:sp>
        <p:nvSpPr>
          <p:cNvPr id="2" name="Rectangle 1"/>
          <p:cNvSpPr/>
          <p:nvPr/>
        </p:nvSpPr>
        <p:spPr bwMode="auto">
          <a:xfrm>
            <a:off x="621127" y="1759941"/>
            <a:ext cx="107359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41" name="Rectangle 40"/>
          <p:cNvSpPr/>
          <p:nvPr/>
        </p:nvSpPr>
        <p:spPr>
          <a:xfrm>
            <a:off x="1934733" y="2152000"/>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43" name="Rectangle 42"/>
          <p:cNvSpPr/>
          <p:nvPr/>
        </p:nvSpPr>
        <p:spPr>
          <a:xfrm>
            <a:off x="756620" y="2152001"/>
            <a:ext cx="806942" cy="1026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24" name="Rectangle 23"/>
          <p:cNvSpPr/>
          <p:nvPr/>
        </p:nvSpPr>
        <p:spPr>
          <a:xfrm>
            <a:off x="7352025" y="2477951"/>
            <a:ext cx="767476"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 name="Title 2">
            <a:extLst>
              <a:ext uri="{FF2B5EF4-FFF2-40B4-BE49-F238E27FC236}">
                <a16:creationId xmlns:a16="http://schemas.microsoft.com/office/drawing/2014/main" id="{B469685A-6253-4DE3-9820-5D8A467ACFC8}"/>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b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24061372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501-FCB4-456D-82AF-77578F40374F}"/>
              </a:ext>
            </a:extLst>
          </p:cNvPr>
          <p:cNvSpPr>
            <a:spLocks noGrp="1"/>
          </p:cNvSpPr>
          <p:nvPr>
            <p:ph type="title"/>
          </p:nvPr>
        </p:nvSpPr>
        <p:spPr/>
        <p:txBody>
          <a:bodyPr/>
          <a:lstStyle/>
          <a:p>
            <a:r>
              <a:rPr lang="en-US" dirty="0"/>
              <a:t>Why?</a:t>
            </a:r>
          </a:p>
        </p:txBody>
      </p:sp>
      <p:sp>
        <p:nvSpPr>
          <p:cNvPr id="4" name="Text Placeholder 3">
            <a:extLst>
              <a:ext uri="{FF2B5EF4-FFF2-40B4-BE49-F238E27FC236}">
                <a16:creationId xmlns:a16="http://schemas.microsoft.com/office/drawing/2014/main" id="{6E24334D-F981-4A8E-964D-394D98BE0FEF}"/>
              </a:ext>
            </a:extLst>
          </p:cNvPr>
          <p:cNvSpPr>
            <a:spLocks noGrp="1"/>
          </p:cNvSpPr>
          <p:nvPr>
            <p:ph type="body" sz="quarter" idx="10"/>
          </p:nvPr>
        </p:nvSpPr>
        <p:spPr>
          <a:xfrm>
            <a:off x="201930" y="1189178"/>
            <a:ext cx="8740142" cy="1520416"/>
          </a:xfrm>
        </p:spPr>
        <p:txBody>
          <a:bodyPr/>
          <a:lstStyle/>
          <a:p>
            <a:r>
              <a:rPr lang="en-US" dirty="0"/>
              <a:t>Lightweight</a:t>
            </a:r>
          </a:p>
          <a:p>
            <a:r>
              <a:rPr lang="en-US" dirty="0"/>
              <a:t>Portable</a:t>
            </a:r>
          </a:p>
          <a:p>
            <a:r>
              <a:rPr lang="en-US" dirty="0"/>
              <a:t>Solves Works on My Machine Problem</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24" y="2660989"/>
            <a:ext cx="8122257" cy="1523494"/>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Ok, I’ve got containers. </a:t>
            </a:r>
          </a:p>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Now what?</a:t>
            </a:r>
          </a:p>
        </p:txBody>
      </p:sp>
      <p:sp>
        <p:nvSpPr>
          <p:cNvPr id="5" name="Title 4">
            <a:extLst>
              <a:ext uri="{FF2B5EF4-FFF2-40B4-BE49-F238E27FC236}">
                <a16:creationId xmlns:a16="http://schemas.microsoft.com/office/drawing/2014/main" id="{7A423E92-70D0-4994-81AC-0D1DC96D665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716249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616" y="2631599"/>
            <a:ext cx="8122257" cy="1371145"/>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5" name="Title 4">
            <a:extLst>
              <a:ext uri="{FF2B5EF4-FFF2-40B4-BE49-F238E27FC236}">
                <a16:creationId xmlns:a16="http://schemas.microsoft.com/office/drawing/2014/main" id="{B1B9AEA5-94CE-4E1F-98BB-F90CC8B8B6C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314456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sz="quarter" idx="10"/>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EF9EF4-8E81-4AEB-A0ED-D1392384EB49}"/>
              </a:ext>
            </a:extLst>
          </p:cNvPr>
          <p:cNvSpPr/>
          <p:nvPr/>
        </p:nvSpPr>
        <p:spPr>
          <a:xfrm>
            <a:off x="144883" y="1789881"/>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
        <p:nvSpPr>
          <p:cNvPr id="2" name="Title 1">
            <a:extLst>
              <a:ext uri="{FF2B5EF4-FFF2-40B4-BE49-F238E27FC236}">
                <a16:creationId xmlns:a16="http://schemas.microsoft.com/office/drawing/2014/main" id="{8EC2CB01-6114-4B3A-AFF5-B59FF8BEDC44}"/>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b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endParaRPr lang="en-US" dirty="0"/>
          </a:p>
        </p:txBody>
      </p:sp>
      <p:sp>
        <p:nvSpPr>
          <p:cNvPr id="39" name="Rectangle 38">
            <a:extLst>
              <a:ext uri="{FF2B5EF4-FFF2-40B4-BE49-F238E27FC236}">
                <a16:creationId xmlns:a16="http://schemas.microsoft.com/office/drawing/2014/main" id="{12AD27BB-B4C3-4F09-9BAC-0F6B7329E52C}"/>
              </a:ext>
            </a:extLst>
          </p:cNvPr>
          <p:cNvSpPr/>
          <p:nvPr/>
        </p:nvSpPr>
        <p:spPr bwMode="auto">
          <a:xfrm>
            <a:off x="4922614"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41" name="Rectangle 40">
            <a:extLst>
              <a:ext uri="{FF2B5EF4-FFF2-40B4-BE49-F238E27FC236}">
                <a16:creationId xmlns:a16="http://schemas.microsoft.com/office/drawing/2014/main" id="{A505C11B-B7D6-4A76-B72E-5BE177FD5A07}"/>
              </a:ext>
            </a:extLst>
          </p:cNvPr>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3" name="Rectangle 42">
            <a:extLst>
              <a:ext uri="{FF2B5EF4-FFF2-40B4-BE49-F238E27FC236}">
                <a16:creationId xmlns:a16="http://schemas.microsoft.com/office/drawing/2014/main" id="{49CD151D-ED7D-4C21-9C57-2313CC59176F}"/>
              </a:ext>
            </a:extLst>
          </p:cNvPr>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1" name="Rectangle 50">
            <a:extLst>
              <a:ext uri="{FF2B5EF4-FFF2-40B4-BE49-F238E27FC236}">
                <a16:creationId xmlns:a16="http://schemas.microsoft.com/office/drawing/2014/main" id="{B2FFA451-ACC1-4AAD-80F5-50612EC28981}"/>
              </a:ext>
            </a:extLst>
          </p:cNvPr>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2" name="Rectangle 51">
            <a:extLst>
              <a:ext uri="{FF2B5EF4-FFF2-40B4-BE49-F238E27FC236}">
                <a16:creationId xmlns:a16="http://schemas.microsoft.com/office/drawing/2014/main" id="{18BC5BE8-7F11-4E23-89E0-EA01728EF3A8}"/>
              </a:ext>
            </a:extLst>
          </p:cNvPr>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3" name="Rectangle 52">
            <a:extLst>
              <a:ext uri="{FF2B5EF4-FFF2-40B4-BE49-F238E27FC236}">
                <a16:creationId xmlns:a16="http://schemas.microsoft.com/office/drawing/2014/main" id="{CEEF43EE-B312-47CC-961D-14B45EF396D9}"/>
              </a:ext>
            </a:extLst>
          </p:cNvPr>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4" name="Rectangle 53">
            <a:extLst>
              <a:ext uri="{FF2B5EF4-FFF2-40B4-BE49-F238E27FC236}">
                <a16:creationId xmlns:a16="http://schemas.microsoft.com/office/drawing/2014/main" id="{41F81CF9-6EB5-40B8-BE46-7F6E398D43E5}"/>
              </a:ext>
            </a:extLst>
          </p:cNvPr>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5" name="Rectangle 54">
            <a:extLst>
              <a:ext uri="{FF2B5EF4-FFF2-40B4-BE49-F238E27FC236}">
                <a16:creationId xmlns:a16="http://schemas.microsoft.com/office/drawing/2014/main" id="{4C388FC2-00BE-4E8C-BB03-7D388A6AE39E}"/>
              </a:ext>
            </a:extLst>
          </p:cNvPr>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6" name="Rectangle 55">
            <a:extLst>
              <a:ext uri="{FF2B5EF4-FFF2-40B4-BE49-F238E27FC236}">
                <a16:creationId xmlns:a16="http://schemas.microsoft.com/office/drawing/2014/main" id="{EA6BD8F9-2642-465D-A642-B99C14D93B09}"/>
              </a:ext>
            </a:extLst>
          </p:cNvPr>
          <p:cNvSpPr/>
          <p:nvPr/>
        </p:nvSpPr>
        <p:spPr>
          <a:xfrm>
            <a:off x="6411966" y="2477953"/>
            <a:ext cx="699532"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57" name="Rectangle 56">
            <a:extLst>
              <a:ext uri="{FF2B5EF4-FFF2-40B4-BE49-F238E27FC236}">
                <a16:creationId xmlns:a16="http://schemas.microsoft.com/office/drawing/2014/main" id="{1EB4C931-4247-4D3B-9FCD-245F24BB5909}"/>
              </a:ext>
            </a:extLst>
          </p:cNvPr>
          <p:cNvSpPr/>
          <p:nvPr/>
        </p:nvSpPr>
        <p:spPr>
          <a:xfrm>
            <a:off x="7352025" y="2477951"/>
            <a:ext cx="767476"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58" name="Rectangle 57">
            <a:extLst>
              <a:ext uri="{FF2B5EF4-FFF2-40B4-BE49-F238E27FC236}">
                <a16:creationId xmlns:a16="http://schemas.microsoft.com/office/drawing/2014/main" id="{0E31BA1D-A934-49F3-B895-C109705AD7C5}"/>
              </a:ext>
            </a:extLst>
          </p:cNvPr>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59" name="Rectangle 58">
            <a:extLst>
              <a:ext uri="{FF2B5EF4-FFF2-40B4-BE49-F238E27FC236}">
                <a16:creationId xmlns:a16="http://schemas.microsoft.com/office/drawing/2014/main" id="{2258D617-8F5C-411E-ABC0-37E791C48AAA}"/>
              </a:ext>
            </a:extLst>
          </p:cNvPr>
          <p:cNvSpPr/>
          <p:nvPr/>
        </p:nvSpPr>
        <p:spPr>
          <a:xfrm>
            <a:off x="5242877" y="2490211"/>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60" name="Rectangle 59">
            <a:extLst>
              <a:ext uri="{FF2B5EF4-FFF2-40B4-BE49-F238E27FC236}">
                <a16:creationId xmlns:a16="http://schemas.microsoft.com/office/drawing/2014/main" id="{C8542339-6351-4DD7-B59B-28068F1EA405}"/>
              </a:ext>
            </a:extLst>
          </p:cNvPr>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61" name="Rectangle 60">
            <a:extLst>
              <a:ext uri="{FF2B5EF4-FFF2-40B4-BE49-F238E27FC236}">
                <a16:creationId xmlns:a16="http://schemas.microsoft.com/office/drawing/2014/main" id="{71212563-25C2-4791-A9F6-ED3976F882A4}"/>
              </a:ext>
            </a:extLst>
          </p:cNvPr>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dirty="0">
                <a:gradFill>
                  <a:gsLst>
                    <a:gs pos="0">
                      <a:srgbClr val="FFFFFF"/>
                    </a:gs>
                    <a:gs pos="100000">
                      <a:srgbClr val="FFFFFF"/>
                    </a:gs>
                  </a:gsLst>
                  <a:lin ang="5400000" scaled="0"/>
                </a:gradFill>
                <a:latin typeface="Segoe UI"/>
              </a:rPr>
              <a:t>Container Engine</a:t>
            </a:r>
          </a:p>
        </p:txBody>
      </p:sp>
      <p:sp>
        <p:nvSpPr>
          <p:cNvPr id="63" name="Rectangle 62">
            <a:extLst>
              <a:ext uri="{FF2B5EF4-FFF2-40B4-BE49-F238E27FC236}">
                <a16:creationId xmlns:a16="http://schemas.microsoft.com/office/drawing/2014/main" id="{40C933DE-2F7B-4560-A034-B1970723B527}"/>
              </a:ext>
            </a:extLst>
          </p:cNvPr>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4" name="Rectangle 63">
            <a:extLst>
              <a:ext uri="{FF2B5EF4-FFF2-40B4-BE49-F238E27FC236}">
                <a16:creationId xmlns:a16="http://schemas.microsoft.com/office/drawing/2014/main" id="{B2F052BD-461D-4759-B2BB-AAAF936F6289}"/>
              </a:ext>
            </a:extLst>
          </p:cNvPr>
          <p:cNvSpPr/>
          <p:nvPr/>
        </p:nvSpPr>
        <p:spPr bwMode="auto">
          <a:xfrm>
            <a:off x="1253562" y="1754712"/>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rgbClr val="505050"/>
                </a:solidFill>
                <a:latin typeface="Segoe UI"/>
              </a:rPr>
              <a:t>VM</a:t>
            </a:r>
          </a:p>
        </p:txBody>
      </p:sp>
      <p:sp>
        <p:nvSpPr>
          <p:cNvPr id="65" name="Rectangle 64">
            <a:extLst>
              <a:ext uri="{FF2B5EF4-FFF2-40B4-BE49-F238E27FC236}">
                <a16:creationId xmlns:a16="http://schemas.microsoft.com/office/drawing/2014/main" id="{D50AADB8-BE27-4085-A5A5-BE871CA6E4F2}"/>
              </a:ext>
            </a:extLst>
          </p:cNvPr>
          <p:cNvSpPr/>
          <p:nvPr/>
        </p:nvSpPr>
        <p:spPr bwMode="auto">
          <a:xfrm>
            <a:off x="3622306"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66" name="Rectangle 65">
            <a:extLst>
              <a:ext uri="{FF2B5EF4-FFF2-40B4-BE49-F238E27FC236}">
                <a16:creationId xmlns:a16="http://schemas.microsoft.com/office/drawing/2014/main" id="{03A80C45-6892-41D1-9AD7-303CDA79CE62}"/>
              </a:ext>
            </a:extLst>
          </p:cNvPr>
          <p:cNvSpPr/>
          <p:nvPr/>
        </p:nvSpPr>
        <p:spPr bwMode="auto">
          <a:xfrm>
            <a:off x="2579670"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67" name="Rectangle 66">
            <a:extLst>
              <a:ext uri="{FF2B5EF4-FFF2-40B4-BE49-F238E27FC236}">
                <a16:creationId xmlns:a16="http://schemas.microsoft.com/office/drawing/2014/main" id="{A4EACAF0-6E5D-4C87-8639-89313380217D}"/>
              </a:ext>
            </a:extLst>
          </p:cNvPr>
          <p:cNvSpPr/>
          <p:nvPr/>
        </p:nvSpPr>
        <p:spPr bwMode="auto">
          <a:xfrm>
            <a:off x="1386054"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68" name="Rectangle 67">
            <a:extLst>
              <a:ext uri="{FF2B5EF4-FFF2-40B4-BE49-F238E27FC236}">
                <a16:creationId xmlns:a16="http://schemas.microsoft.com/office/drawing/2014/main" id="{15E4C8CB-9A6E-4C6D-A460-0715778733E2}"/>
              </a:ext>
            </a:extLst>
          </p:cNvPr>
          <p:cNvSpPr/>
          <p:nvPr/>
        </p:nvSpPr>
        <p:spPr>
          <a:xfrm>
            <a:off x="1187204"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69" name="Rectangle 68">
            <a:extLst>
              <a:ext uri="{FF2B5EF4-FFF2-40B4-BE49-F238E27FC236}">
                <a16:creationId xmlns:a16="http://schemas.microsoft.com/office/drawing/2014/main" id="{E548072D-66EF-4E37-B0F1-D21FF046532F}"/>
              </a:ext>
            </a:extLst>
          </p:cNvPr>
          <p:cNvSpPr/>
          <p:nvPr/>
        </p:nvSpPr>
        <p:spPr>
          <a:xfrm>
            <a:off x="1187204"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70" name="Rectangle 69">
            <a:extLst>
              <a:ext uri="{FF2B5EF4-FFF2-40B4-BE49-F238E27FC236}">
                <a16:creationId xmlns:a16="http://schemas.microsoft.com/office/drawing/2014/main" id="{87B9F05F-2C6D-4298-BA60-175C4FB501C3}"/>
              </a:ext>
            </a:extLst>
          </p:cNvPr>
          <p:cNvSpPr/>
          <p:nvPr/>
        </p:nvSpPr>
        <p:spPr>
          <a:xfrm>
            <a:off x="1187204"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71" name="Rectangle 70">
            <a:extLst>
              <a:ext uri="{FF2B5EF4-FFF2-40B4-BE49-F238E27FC236}">
                <a16:creationId xmlns:a16="http://schemas.microsoft.com/office/drawing/2014/main" id="{2FA639BA-FCCE-46A6-87CE-1C4CFC0814F9}"/>
              </a:ext>
            </a:extLst>
          </p:cNvPr>
          <p:cNvSpPr/>
          <p:nvPr/>
        </p:nvSpPr>
        <p:spPr>
          <a:xfrm>
            <a:off x="2742913"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72" name="Rectangle 71">
            <a:extLst>
              <a:ext uri="{FF2B5EF4-FFF2-40B4-BE49-F238E27FC236}">
                <a16:creationId xmlns:a16="http://schemas.microsoft.com/office/drawing/2014/main" id="{ECB7D28D-EC9B-4E63-9075-D7BE47F57CCF}"/>
              </a:ext>
            </a:extLst>
          </p:cNvPr>
          <p:cNvSpPr/>
          <p:nvPr/>
        </p:nvSpPr>
        <p:spPr>
          <a:xfrm>
            <a:off x="2742914" y="2477953"/>
            <a:ext cx="699532"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73" name="Rectangle 72">
            <a:extLst>
              <a:ext uri="{FF2B5EF4-FFF2-40B4-BE49-F238E27FC236}">
                <a16:creationId xmlns:a16="http://schemas.microsoft.com/office/drawing/2014/main" id="{F4F43D01-9A51-47E4-ABBD-7EAC98B34DAE}"/>
              </a:ext>
            </a:extLst>
          </p:cNvPr>
          <p:cNvSpPr/>
          <p:nvPr/>
        </p:nvSpPr>
        <p:spPr>
          <a:xfrm>
            <a:off x="3682973" y="2477951"/>
            <a:ext cx="767476"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74" name="Rectangle 73">
            <a:extLst>
              <a:ext uri="{FF2B5EF4-FFF2-40B4-BE49-F238E27FC236}">
                <a16:creationId xmlns:a16="http://schemas.microsoft.com/office/drawing/2014/main" id="{C6C9AB5A-4A46-45B7-A38B-95CA6496675C}"/>
              </a:ext>
            </a:extLst>
          </p:cNvPr>
          <p:cNvSpPr/>
          <p:nvPr/>
        </p:nvSpPr>
        <p:spPr>
          <a:xfrm>
            <a:off x="1573824"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75" name="Rectangle 74">
            <a:extLst>
              <a:ext uri="{FF2B5EF4-FFF2-40B4-BE49-F238E27FC236}">
                <a16:creationId xmlns:a16="http://schemas.microsoft.com/office/drawing/2014/main" id="{8191F46C-730D-4166-8639-0434CF5B497A}"/>
              </a:ext>
            </a:extLst>
          </p:cNvPr>
          <p:cNvSpPr/>
          <p:nvPr/>
        </p:nvSpPr>
        <p:spPr>
          <a:xfrm>
            <a:off x="1573825" y="2490211"/>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76" name="Rectangle 75">
            <a:extLst>
              <a:ext uri="{FF2B5EF4-FFF2-40B4-BE49-F238E27FC236}">
                <a16:creationId xmlns:a16="http://schemas.microsoft.com/office/drawing/2014/main" id="{2D0B3E15-A8CB-41C4-8A87-7D1B523E186A}"/>
              </a:ext>
            </a:extLst>
          </p:cNvPr>
          <p:cNvSpPr/>
          <p:nvPr/>
        </p:nvSpPr>
        <p:spPr bwMode="auto">
          <a:xfrm>
            <a:off x="1386054"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77" name="Rectangle 76">
            <a:extLst>
              <a:ext uri="{FF2B5EF4-FFF2-40B4-BE49-F238E27FC236}">
                <a16:creationId xmlns:a16="http://schemas.microsoft.com/office/drawing/2014/main" id="{97058BE5-59F7-44DF-86AA-C88A813B5936}"/>
              </a:ext>
            </a:extLst>
          </p:cNvPr>
          <p:cNvSpPr/>
          <p:nvPr/>
        </p:nvSpPr>
        <p:spPr bwMode="auto">
          <a:xfrm>
            <a:off x="1386054"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dirty="0">
                <a:gradFill>
                  <a:gsLst>
                    <a:gs pos="0">
                      <a:srgbClr val="FFFFFF"/>
                    </a:gs>
                    <a:gs pos="100000">
                      <a:srgbClr val="FFFFFF"/>
                    </a:gs>
                  </a:gsLst>
                  <a:lin ang="5400000" scaled="0"/>
                </a:gradFill>
                <a:latin typeface="Segoe UI"/>
              </a:rPr>
              <a:t>Container Engine</a:t>
            </a:r>
          </a:p>
        </p:txBody>
      </p:sp>
      <p:sp>
        <p:nvSpPr>
          <p:cNvPr id="78" name="Rectangle 77">
            <a:extLst>
              <a:ext uri="{FF2B5EF4-FFF2-40B4-BE49-F238E27FC236}">
                <a16:creationId xmlns:a16="http://schemas.microsoft.com/office/drawing/2014/main" id="{F3F0D2F8-EC77-4847-A2C4-486AE3FD56B3}"/>
              </a:ext>
            </a:extLst>
          </p:cNvPr>
          <p:cNvSpPr/>
          <p:nvPr/>
        </p:nvSpPr>
        <p:spPr>
          <a:xfrm>
            <a:off x="3683514"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3611169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chemeClr val="tx1"/>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
        <p:nvSpPr>
          <p:cNvPr id="2" name="Title 1">
            <a:extLst>
              <a:ext uri="{FF2B5EF4-FFF2-40B4-BE49-F238E27FC236}">
                <a16:creationId xmlns:a16="http://schemas.microsoft.com/office/drawing/2014/main" id="{A10A2B15-E485-4BFF-9B70-EF87565934AF}"/>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endParaRPr lang="en-US" dirty="0"/>
          </a:p>
        </p:txBody>
      </p:sp>
      <p:sp>
        <p:nvSpPr>
          <p:cNvPr id="41" name="Rectangle 40">
            <a:extLst>
              <a:ext uri="{FF2B5EF4-FFF2-40B4-BE49-F238E27FC236}">
                <a16:creationId xmlns:a16="http://schemas.microsoft.com/office/drawing/2014/main" id="{40689FF1-2592-4A72-98FE-263141423687}"/>
              </a:ext>
            </a:extLst>
          </p:cNvPr>
          <p:cNvSpPr/>
          <p:nvPr/>
        </p:nvSpPr>
        <p:spPr bwMode="auto">
          <a:xfrm>
            <a:off x="5336168" y="1757455"/>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chemeClr val="tx1"/>
                </a:solidFill>
                <a:latin typeface="Segoe UI"/>
              </a:rPr>
              <a:t>VM</a:t>
            </a:r>
          </a:p>
        </p:txBody>
      </p:sp>
      <p:sp>
        <p:nvSpPr>
          <p:cNvPr id="43" name="Rectangle 42">
            <a:extLst>
              <a:ext uri="{FF2B5EF4-FFF2-40B4-BE49-F238E27FC236}">
                <a16:creationId xmlns:a16="http://schemas.microsoft.com/office/drawing/2014/main" id="{E5A5FBC0-7AF7-4596-9B85-04EE86B368FF}"/>
              </a:ext>
            </a:extLst>
          </p:cNvPr>
          <p:cNvSpPr/>
          <p:nvPr/>
        </p:nvSpPr>
        <p:spPr bwMode="auto">
          <a:xfrm>
            <a:off x="7704912" y="2172083"/>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1" name="Rectangle 50">
            <a:extLst>
              <a:ext uri="{FF2B5EF4-FFF2-40B4-BE49-F238E27FC236}">
                <a16:creationId xmlns:a16="http://schemas.microsoft.com/office/drawing/2014/main" id="{20B87E35-D1D4-4F4D-A0F9-D88FF7FBB3FA}"/>
              </a:ext>
            </a:extLst>
          </p:cNvPr>
          <p:cNvSpPr/>
          <p:nvPr/>
        </p:nvSpPr>
        <p:spPr bwMode="auto">
          <a:xfrm>
            <a:off x="6662276" y="2170040"/>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2" name="Rectangle 51">
            <a:extLst>
              <a:ext uri="{FF2B5EF4-FFF2-40B4-BE49-F238E27FC236}">
                <a16:creationId xmlns:a16="http://schemas.microsoft.com/office/drawing/2014/main" id="{B47A4B84-3EEF-460A-90AB-7B640E38DDF5}"/>
              </a:ext>
            </a:extLst>
          </p:cNvPr>
          <p:cNvSpPr/>
          <p:nvPr/>
        </p:nvSpPr>
        <p:spPr bwMode="auto">
          <a:xfrm>
            <a:off x="5468660" y="2177313"/>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8" name="Rectangle 57">
            <a:extLst>
              <a:ext uri="{FF2B5EF4-FFF2-40B4-BE49-F238E27FC236}">
                <a16:creationId xmlns:a16="http://schemas.microsoft.com/office/drawing/2014/main" id="{29E28F35-4E2E-44EB-B7FA-53ADCC96208D}"/>
              </a:ext>
            </a:extLst>
          </p:cNvPr>
          <p:cNvSpPr/>
          <p:nvPr/>
        </p:nvSpPr>
        <p:spPr>
          <a:xfrm>
            <a:off x="5269810" y="5337551"/>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9" name="Rectangle 58">
            <a:extLst>
              <a:ext uri="{FF2B5EF4-FFF2-40B4-BE49-F238E27FC236}">
                <a16:creationId xmlns:a16="http://schemas.microsoft.com/office/drawing/2014/main" id="{71E8DBF4-579E-46F7-9867-3385E8CBF553}"/>
              </a:ext>
            </a:extLst>
          </p:cNvPr>
          <p:cNvSpPr/>
          <p:nvPr/>
        </p:nvSpPr>
        <p:spPr>
          <a:xfrm>
            <a:off x="5269810" y="4970099"/>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60" name="Rectangle 59">
            <a:extLst>
              <a:ext uri="{FF2B5EF4-FFF2-40B4-BE49-F238E27FC236}">
                <a16:creationId xmlns:a16="http://schemas.microsoft.com/office/drawing/2014/main" id="{CE741979-0565-4D41-9704-362E78528FA8}"/>
              </a:ext>
            </a:extLst>
          </p:cNvPr>
          <p:cNvSpPr/>
          <p:nvPr/>
        </p:nvSpPr>
        <p:spPr>
          <a:xfrm>
            <a:off x="5269810" y="4609626"/>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61" name="Rectangle 60">
            <a:extLst>
              <a:ext uri="{FF2B5EF4-FFF2-40B4-BE49-F238E27FC236}">
                <a16:creationId xmlns:a16="http://schemas.microsoft.com/office/drawing/2014/main" id="{8B902E5C-F8F4-4E68-B1D0-01F164AE440F}"/>
              </a:ext>
            </a:extLst>
          </p:cNvPr>
          <p:cNvSpPr/>
          <p:nvPr/>
        </p:nvSpPr>
        <p:spPr>
          <a:xfrm>
            <a:off x="6825519" y="3555048"/>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3" name="Rectangle 62">
            <a:extLst>
              <a:ext uri="{FF2B5EF4-FFF2-40B4-BE49-F238E27FC236}">
                <a16:creationId xmlns:a16="http://schemas.microsoft.com/office/drawing/2014/main" id="{B253A647-AB38-479D-8781-3DC4700BFDB4}"/>
              </a:ext>
            </a:extLst>
          </p:cNvPr>
          <p:cNvSpPr/>
          <p:nvPr/>
        </p:nvSpPr>
        <p:spPr>
          <a:xfrm>
            <a:off x="6825520" y="2480696"/>
            <a:ext cx="699532"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64" name="Rectangle 63">
            <a:extLst>
              <a:ext uri="{FF2B5EF4-FFF2-40B4-BE49-F238E27FC236}">
                <a16:creationId xmlns:a16="http://schemas.microsoft.com/office/drawing/2014/main" id="{65B6277A-FB74-4EE5-9E8A-D4F22DA86028}"/>
              </a:ext>
            </a:extLst>
          </p:cNvPr>
          <p:cNvSpPr/>
          <p:nvPr/>
        </p:nvSpPr>
        <p:spPr>
          <a:xfrm>
            <a:off x="7765579" y="2480694"/>
            <a:ext cx="767476"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65" name="Rectangle 64">
            <a:extLst>
              <a:ext uri="{FF2B5EF4-FFF2-40B4-BE49-F238E27FC236}">
                <a16:creationId xmlns:a16="http://schemas.microsoft.com/office/drawing/2014/main" id="{0C58A070-CF82-4393-8BCC-6AF02DC4A9AE}"/>
              </a:ext>
            </a:extLst>
          </p:cNvPr>
          <p:cNvSpPr/>
          <p:nvPr/>
        </p:nvSpPr>
        <p:spPr>
          <a:xfrm>
            <a:off x="5656430" y="3567306"/>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66" name="Rectangle 65">
            <a:extLst>
              <a:ext uri="{FF2B5EF4-FFF2-40B4-BE49-F238E27FC236}">
                <a16:creationId xmlns:a16="http://schemas.microsoft.com/office/drawing/2014/main" id="{5128DAC6-C330-43E7-A8E8-EBEA0F87FDF2}"/>
              </a:ext>
            </a:extLst>
          </p:cNvPr>
          <p:cNvSpPr/>
          <p:nvPr/>
        </p:nvSpPr>
        <p:spPr>
          <a:xfrm>
            <a:off x="5656431" y="2492954"/>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67" name="Rectangle 66">
            <a:extLst>
              <a:ext uri="{FF2B5EF4-FFF2-40B4-BE49-F238E27FC236}">
                <a16:creationId xmlns:a16="http://schemas.microsoft.com/office/drawing/2014/main" id="{AB20D072-FAC7-41C4-82F5-DBDB8D762499}"/>
              </a:ext>
            </a:extLst>
          </p:cNvPr>
          <p:cNvSpPr/>
          <p:nvPr/>
        </p:nvSpPr>
        <p:spPr bwMode="auto">
          <a:xfrm>
            <a:off x="5468660" y="4230091"/>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68" name="Rectangle 67">
            <a:extLst>
              <a:ext uri="{FF2B5EF4-FFF2-40B4-BE49-F238E27FC236}">
                <a16:creationId xmlns:a16="http://schemas.microsoft.com/office/drawing/2014/main" id="{66E5505E-3B3F-4D1C-A540-EF2FBC47EE71}"/>
              </a:ext>
            </a:extLst>
          </p:cNvPr>
          <p:cNvSpPr/>
          <p:nvPr/>
        </p:nvSpPr>
        <p:spPr bwMode="auto">
          <a:xfrm>
            <a:off x="5468660" y="3919013"/>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dirty="0">
                <a:gradFill>
                  <a:gsLst>
                    <a:gs pos="0">
                      <a:srgbClr val="FFFFFF"/>
                    </a:gs>
                    <a:gs pos="100000">
                      <a:srgbClr val="FFFFFF"/>
                    </a:gs>
                  </a:gsLst>
                  <a:lin ang="5400000" scaled="0"/>
                </a:gradFill>
                <a:latin typeface="Segoe UI"/>
              </a:rPr>
              <a:t>Container Engine</a:t>
            </a:r>
          </a:p>
        </p:txBody>
      </p:sp>
      <p:sp>
        <p:nvSpPr>
          <p:cNvPr id="69" name="Rectangle 68">
            <a:extLst>
              <a:ext uri="{FF2B5EF4-FFF2-40B4-BE49-F238E27FC236}">
                <a16:creationId xmlns:a16="http://schemas.microsoft.com/office/drawing/2014/main" id="{D829EFAA-002A-40FC-94BD-0A64BE2473B0}"/>
              </a:ext>
            </a:extLst>
          </p:cNvPr>
          <p:cNvSpPr/>
          <p:nvPr/>
        </p:nvSpPr>
        <p:spPr>
          <a:xfrm>
            <a:off x="7766120" y="3563771"/>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70" name="Rectangle 69">
            <a:extLst>
              <a:ext uri="{FF2B5EF4-FFF2-40B4-BE49-F238E27FC236}">
                <a16:creationId xmlns:a16="http://schemas.microsoft.com/office/drawing/2014/main" id="{9C0B2199-78C8-4D0D-8954-91D1980C3963}"/>
              </a:ext>
            </a:extLst>
          </p:cNvPr>
          <p:cNvSpPr/>
          <p:nvPr/>
        </p:nvSpPr>
        <p:spPr bwMode="auto">
          <a:xfrm>
            <a:off x="1667116" y="1757455"/>
            <a:ext cx="3437414" cy="28469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r>
              <a:rPr lang="en-US" sz="1500" b="0">
                <a:solidFill>
                  <a:schemeClr val="tx1"/>
                </a:solidFill>
                <a:latin typeface="Segoe UI"/>
              </a:rPr>
              <a:t>VM</a:t>
            </a:r>
          </a:p>
        </p:txBody>
      </p:sp>
      <p:sp>
        <p:nvSpPr>
          <p:cNvPr id="71" name="Rectangle 70">
            <a:extLst>
              <a:ext uri="{FF2B5EF4-FFF2-40B4-BE49-F238E27FC236}">
                <a16:creationId xmlns:a16="http://schemas.microsoft.com/office/drawing/2014/main" id="{A46D370E-324B-4B87-B2F2-FDDEF5E8B027}"/>
              </a:ext>
            </a:extLst>
          </p:cNvPr>
          <p:cNvSpPr/>
          <p:nvPr/>
        </p:nvSpPr>
        <p:spPr bwMode="auto">
          <a:xfrm>
            <a:off x="4035860" y="2172083"/>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72" name="Rectangle 71">
            <a:extLst>
              <a:ext uri="{FF2B5EF4-FFF2-40B4-BE49-F238E27FC236}">
                <a16:creationId xmlns:a16="http://schemas.microsoft.com/office/drawing/2014/main" id="{E7FBAB49-A7F8-4978-8D54-401FC5044056}"/>
              </a:ext>
            </a:extLst>
          </p:cNvPr>
          <p:cNvSpPr/>
          <p:nvPr/>
        </p:nvSpPr>
        <p:spPr bwMode="auto">
          <a:xfrm>
            <a:off x="2993224" y="2170040"/>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73" name="Rectangle 72">
            <a:extLst>
              <a:ext uri="{FF2B5EF4-FFF2-40B4-BE49-F238E27FC236}">
                <a16:creationId xmlns:a16="http://schemas.microsoft.com/office/drawing/2014/main" id="{ECF1EA43-EFDB-4A62-B60E-E56632B3EF10}"/>
              </a:ext>
            </a:extLst>
          </p:cNvPr>
          <p:cNvSpPr/>
          <p:nvPr/>
        </p:nvSpPr>
        <p:spPr bwMode="auto">
          <a:xfrm>
            <a:off x="1799608" y="2177313"/>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74" name="Rectangle 73">
            <a:extLst>
              <a:ext uri="{FF2B5EF4-FFF2-40B4-BE49-F238E27FC236}">
                <a16:creationId xmlns:a16="http://schemas.microsoft.com/office/drawing/2014/main" id="{3B21E7EB-AB0D-4DCD-A95D-B6BA20E53DCA}"/>
              </a:ext>
            </a:extLst>
          </p:cNvPr>
          <p:cNvSpPr/>
          <p:nvPr/>
        </p:nvSpPr>
        <p:spPr>
          <a:xfrm>
            <a:off x="1600758" y="5337551"/>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5" name="Rectangle 74">
            <a:extLst>
              <a:ext uri="{FF2B5EF4-FFF2-40B4-BE49-F238E27FC236}">
                <a16:creationId xmlns:a16="http://schemas.microsoft.com/office/drawing/2014/main" id="{0581F180-EBB5-4E22-89DD-D83C6AE5DD2C}"/>
              </a:ext>
            </a:extLst>
          </p:cNvPr>
          <p:cNvSpPr/>
          <p:nvPr/>
        </p:nvSpPr>
        <p:spPr>
          <a:xfrm>
            <a:off x="1600758" y="4970099"/>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76" name="Rectangle 75">
            <a:extLst>
              <a:ext uri="{FF2B5EF4-FFF2-40B4-BE49-F238E27FC236}">
                <a16:creationId xmlns:a16="http://schemas.microsoft.com/office/drawing/2014/main" id="{C2293739-91F7-45B1-8F89-659DD833F7AB}"/>
              </a:ext>
            </a:extLst>
          </p:cNvPr>
          <p:cNvSpPr/>
          <p:nvPr/>
        </p:nvSpPr>
        <p:spPr>
          <a:xfrm>
            <a:off x="1600758" y="4609626"/>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77" name="Rectangle 76">
            <a:extLst>
              <a:ext uri="{FF2B5EF4-FFF2-40B4-BE49-F238E27FC236}">
                <a16:creationId xmlns:a16="http://schemas.microsoft.com/office/drawing/2014/main" id="{4DE4D1A4-F85E-4716-B424-B8CD7DAFE167}"/>
              </a:ext>
            </a:extLst>
          </p:cNvPr>
          <p:cNvSpPr/>
          <p:nvPr/>
        </p:nvSpPr>
        <p:spPr>
          <a:xfrm>
            <a:off x="3156467" y="3555048"/>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78" name="Rectangle 77">
            <a:extLst>
              <a:ext uri="{FF2B5EF4-FFF2-40B4-BE49-F238E27FC236}">
                <a16:creationId xmlns:a16="http://schemas.microsoft.com/office/drawing/2014/main" id="{D3B9E12A-3BB1-44C3-A69B-860881DB6539}"/>
              </a:ext>
            </a:extLst>
          </p:cNvPr>
          <p:cNvSpPr/>
          <p:nvPr/>
        </p:nvSpPr>
        <p:spPr>
          <a:xfrm>
            <a:off x="3156468" y="2480696"/>
            <a:ext cx="699532"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B</a:t>
            </a:r>
          </a:p>
        </p:txBody>
      </p:sp>
      <p:sp>
        <p:nvSpPr>
          <p:cNvPr id="79" name="Rectangle 78">
            <a:extLst>
              <a:ext uri="{FF2B5EF4-FFF2-40B4-BE49-F238E27FC236}">
                <a16:creationId xmlns:a16="http://schemas.microsoft.com/office/drawing/2014/main" id="{3C4E2188-E7DD-47C0-80D9-9A45C20FEB93}"/>
              </a:ext>
            </a:extLst>
          </p:cNvPr>
          <p:cNvSpPr/>
          <p:nvPr/>
        </p:nvSpPr>
        <p:spPr>
          <a:xfrm>
            <a:off x="4096527" y="2480694"/>
            <a:ext cx="767476"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C</a:t>
            </a:r>
          </a:p>
        </p:txBody>
      </p:sp>
      <p:sp>
        <p:nvSpPr>
          <p:cNvPr id="80" name="Rectangle 79">
            <a:extLst>
              <a:ext uri="{FF2B5EF4-FFF2-40B4-BE49-F238E27FC236}">
                <a16:creationId xmlns:a16="http://schemas.microsoft.com/office/drawing/2014/main" id="{06019083-C80A-49CA-97C8-AA24058A8DB7}"/>
              </a:ext>
            </a:extLst>
          </p:cNvPr>
          <p:cNvSpPr/>
          <p:nvPr/>
        </p:nvSpPr>
        <p:spPr>
          <a:xfrm>
            <a:off x="1987378" y="3567306"/>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81" name="Rectangle 80">
            <a:extLst>
              <a:ext uri="{FF2B5EF4-FFF2-40B4-BE49-F238E27FC236}">
                <a16:creationId xmlns:a16="http://schemas.microsoft.com/office/drawing/2014/main" id="{06179494-706D-460A-942F-C08710F00A46}"/>
              </a:ext>
            </a:extLst>
          </p:cNvPr>
          <p:cNvSpPr/>
          <p:nvPr/>
        </p:nvSpPr>
        <p:spPr>
          <a:xfrm>
            <a:off x="1987379" y="2492954"/>
            <a:ext cx="767477" cy="10708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669" fontAlgn="auto">
              <a:spcBef>
                <a:spcPts val="0"/>
              </a:spcBef>
              <a:spcAft>
                <a:spcPts val="0"/>
              </a:spcAft>
            </a:pPr>
            <a:r>
              <a:rPr lang="en-US" sz="1350" b="0" dirty="0">
                <a:solidFill>
                  <a:schemeClr val="tx1"/>
                </a:solidFill>
                <a:latin typeface="Segoe UI"/>
              </a:rPr>
              <a:t>App A</a:t>
            </a:r>
          </a:p>
        </p:txBody>
      </p:sp>
      <p:sp>
        <p:nvSpPr>
          <p:cNvPr id="82" name="Rectangle 81">
            <a:extLst>
              <a:ext uri="{FF2B5EF4-FFF2-40B4-BE49-F238E27FC236}">
                <a16:creationId xmlns:a16="http://schemas.microsoft.com/office/drawing/2014/main" id="{E9721111-9A13-4030-AEB1-5739BC12AA27}"/>
              </a:ext>
            </a:extLst>
          </p:cNvPr>
          <p:cNvSpPr/>
          <p:nvPr/>
        </p:nvSpPr>
        <p:spPr bwMode="auto">
          <a:xfrm>
            <a:off x="1799608" y="4230091"/>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83" name="Rectangle 82">
            <a:extLst>
              <a:ext uri="{FF2B5EF4-FFF2-40B4-BE49-F238E27FC236}">
                <a16:creationId xmlns:a16="http://schemas.microsoft.com/office/drawing/2014/main" id="{2D3BA707-3181-404F-93AB-6B910F1901F2}"/>
              </a:ext>
            </a:extLst>
          </p:cNvPr>
          <p:cNvSpPr/>
          <p:nvPr/>
        </p:nvSpPr>
        <p:spPr bwMode="auto">
          <a:xfrm>
            <a:off x="1799608" y="3919013"/>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1500" b="0" dirty="0">
                <a:gradFill>
                  <a:gsLst>
                    <a:gs pos="0">
                      <a:srgbClr val="FFFFFF"/>
                    </a:gs>
                    <a:gs pos="100000">
                      <a:srgbClr val="FFFFFF"/>
                    </a:gs>
                  </a:gsLst>
                  <a:lin ang="5400000" scaled="0"/>
                </a:gradFill>
                <a:latin typeface="Segoe UI"/>
              </a:rPr>
              <a:t>Container Engine</a:t>
            </a:r>
          </a:p>
        </p:txBody>
      </p:sp>
      <p:sp>
        <p:nvSpPr>
          <p:cNvPr id="84" name="Rectangle 83">
            <a:extLst>
              <a:ext uri="{FF2B5EF4-FFF2-40B4-BE49-F238E27FC236}">
                <a16:creationId xmlns:a16="http://schemas.microsoft.com/office/drawing/2014/main" id="{2071FD5F-0F04-4760-8D8D-E516A18F543F}"/>
              </a:ext>
            </a:extLst>
          </p:cNvPr>
          <p:cNvSpPr/>
          <p:nvPr/>
        </p:nvSpPr>
        <p:spPr>
          <a:xfrm>
            <a:off x="4097068" y="3563771"/>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32710543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892" y="2898636"/>
            <a:ext cx="8255265" cy="685572"/>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5923"/>
          <a:stretch/>
        </p:blipFill>
        <p:spPr>
          <a:xfrm>
            <a:off x="374637" y="1190320"/>
            <a:ext cx="8458285" cy="4477360"/>
          </a:xfrm>
        </p:spPr>
      </p:pic>
      <p:sp>
        <p:nvSpPr>
          <p:cNvPr id="3" name="Rectangle 2">
            <a:extLst>
              <a:ext uri="{FF2B5EF4-FFF2-40B4-BE49-F238E27FC236}">
                <a16:creationId xmlns:a16="http://schemas.microsoft.com/office/drawing/2014/main" id="{550D79CF-83ED-4FD7-93B5-F6A32F0AE004}"/>
              </a:ext>
            </a:extLst>
          </p:cNvPr>
          <p:cNvSpPr/>
          <p:nvPr/>
        </p:nvSpPr>
        <p:spPr>
          <a:xfrm>
            <a:off x="4572000" y="1190320"/>
            <a:ext cx="4371810" cy="4613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15" t="14432" r="1482" b="6621"/>
          <a:stretch/>
        </p:blipFill>
        <p:spPr bwMode="auto">
          <a:xfrm>
            <a:off x="201930" y="1512277"/>
            <a:ext cx="8605931" cy="4088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EC62F32-FD6E-422D-B224-A07F24E7D214}"/>
              </a:ext>
            </a:extLst>
          </p:cNvPr>
          <p:cNvSpPr>
            <a:spLocks noGrp="1"/>
          </p:cNvSpPr>
          <p:nvPr>
            <p:ph type="title"/>
          </p:nvPr>
        </p:nvSpPr>
        <p:spPr/>
        <p:txBody>
          <a:bodyPr/>
          <a:lstStyle/>
          <a:p>
            <a:r>
              <a:rPr lang="en-US" dirty="0"/>
              <a:t>Isolation Versus Density</a:t>
            </a:r>
          </a:p>
        </p:txBody>
      </p:sp>
    </p:spTree>
    <p:extLst>
      <p:ext uri="{BB962C8B-B14F-4D97-AF65-F5344CB8AC3E}">
        <p14:creationId xmlns:p14="http://schemas.microsoft.com/office/powerpoint/2010/main" val="1775825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8D88EB8C-C77A-4905-9E03-6DAE07CC3F96}"/>
              </a:ext>
            </a:extLst>
          </p:cNvPr>
          <p:cNvSpPr/>
          <p:nvPr/>
        </p:nvSpPr>
        <p:spPr bwMode="auto">
          <a:xfrm>
            <a:off x="4430889" y="1492735"/>
            <a:ext cx="4660359" cy="424864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dirty="0">
                <a:solidFill>
                  <a:srgbClr val="353535"/>
                </a:solidFill>
              </a:rPr>
              <a:t> </a:t>
            </a:r>
            <a:endParaRPr sz="3975" dirty="0">
              <a:solidFill>
                <a:srgbClr val="353535"/>
              </a:solidFill>
            </a:endParaRPr>
          </a:p>
        </p:txBody>
      </p:sp>
      <p:grpSp>
        <p:nvGrpSpPr>
          <p:cNvPr id="34" name="Group 33"/>
          <p:cNvGrpSpPr/>
          <p:nvPr/>
        </p:nvGrpSpPr>
        <p:grpSpPr>
          <a:xfrm>
            <a:off x="4568251" y="1657323"/>
            <a:ext cx="4436477" cy="3816017"/>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418539"/>
            </a:xfrm>
            <a:prstGeom prst="rect">
              <a:avLst/>
            </a:prstGeom>
          </p:spPr>
          <p:txBody>
            <a:bodyPr wrap="square">
              <a:spAutoFit/>
            </a:bodyPr>
            <a:lstStyle/>
            <a:p>
              <a:pPr defTabSz="672034">
                <a:defRPr/>
              </a:pPr>
              <a:r>
                <a:rPr lang="en-US" sz="1400" kern="0" dirty="0">
                  <a:solidFill>
                    <a:srgbClr val="F1F1F1"/>
                  </a:solidFill>
                  <a:latin typeface="Segoe UI Semibold" panose="020B0702040204020203" pitchFamily="34" charset="0"/>
                  <a:cs typeface="Segoe UI Semibold" panose="020B0702040204020203" pitchFamily="34" charset="0"/>
                </a:rPr>
                <a:t>Swarm</a:t>
              </a:r>
              <a:endParaRPr lang="en-US" sz="1400"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18539"/>
            </a:xfrm>
            <a:prstGeom prst="rect">
              <a:avLst/>
            </a:prstGeom>
          </p:spPr>
          <p:txBody>
            <a:bodyPr wrap="square">
              <a:spAutoFit/>
            </a:bodyPr>
            <a:lstStyle/>
            <a:p>
              <a:pPr defTabSz="672034">
                <a:defRPr/>
              </a:pPr>
              <a:r>
                <a:rPr lang="en-US" sz="1400" kern="0" dirty="0">
                  <a:solidFill>
                    <a:srgbClr val="F1F1F1"/>
                  </a:solidFill>
                  <a:latin typeface="Segoe UI Semibold" panose="020B0702040204020203" pitchFamily="34" charset="0"/>
                  <a:cs typeface="Segoe UI Semibold" panose="020B0702040204020203" pitchFamily="34" charset="0"/>
                </a:rPr>
                <a:t>DC/OS</a:t>
              </a:r>
              <a:endParaRPr lang="en-US" sz="1400"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672034">
                <a:defRPr/>
              </a:pPr>
              <a:r>
                <a:rPr lang="en-US" sz="1200" kern="0" dirty="0">
                  <a:solidFill>
                    <a:srgbClr val="F1F1F1"/>
                  </a:solidFill>
                  <a:latin typeface="Segoe UI Semibold" panose="020B0702040204020203" pitchFamily="34" charset="0"/>
                  <a:cs typeface="Segoe UI Semibold" panose="020B0702040204020203" pitchFamily="34" charset="0"/>
                </a:rPr>
                <a:t>Kubernetes</a:t>
              </a:r>
              <a:endParaRPr lang="en-US" sz="1200"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7" name="Title 6">
            <a:extLst>
              <a:ext uri="{FF2B5EF4-FFF2-40B4-BE49-F238E27FC236}">
                <a16:creationId xmlns:a16="http://schemas.microsoft.com/office/drawing/2014/main" id="{D8B3D0C1-6562-42B3-BABA-C1654D45A8B5}"/>
              </a:ext>
            </a:extLst>
          </p:cNvPr>
          <p:cNvSpPr>
            <a:spLocks noGrp="1"/>
          </p:cNvSpPr>
          <p:nvPr>
            <p:ph type="title"/>
          </p:nvPr>
        </p:nvSpPr>
        <p:spPr/>
        <p:txBody>
          <a:bodyPr/>
          <a:lstStyle/>
          <a:p>
            <a:r>
              <a:rPr lang="en-US" dirty="0"/>
              <a:t>Azure Container Service</a:t>
            </a:r>
          </a:p>
        </p:txBody>
      </p:sp>
      <p:sp>
        <p:nvSpPr>
          <p:cNvPr id="8" name="Text Placeholder 7">
            <a:extLst>
              <a:ext uri="{FF2B5EF4-FFF2-40B4-BE49-F238E27FC236}">
                <a16:creationId xmlns:a16="http://schemas.microsoft.com/office/drawing/2014/main" id="{561626D9-D445-4E48-9A5A-95916853FB44}"/>
              </a:ext>
            </a:extLst>
          </p:cNvPr>
          <p:cNvSpPr>
            <a:spLocks noGrp="1"/>
          </p:cNvSpPr>
          <p:nvPr>
            <p:ph type="body" sz="quarter" idx="10"/>
          </p:nvPr>
        </p:nvSpPr>
        <p:spPr>
          <a:xfrm>
            <a:off x="215419" y="999102"/>
            <a:ext cx="4302431" cy="5170646"/>
          </a:xfrm>
        </p:spPr>
        <p:txBody>
          <a:bodyPr/>
          <a:lstStyle/>
          <a:p>
            <a:r>
              <a:rPr lang="en-US" sz="2400" dirty="0"/>
              <a:t>Making containers in Azure EZ!</a:t>
            </a:r>
          </a:p>
          <a:p>
            <a:r>
              <a:rPr lang="en-US" sz="2400" dirty="0"/>
              <a:t>Standard Docker tooling &amp; API Support</a:t>
            </a:r>
          </a:p>
          <a:p>
            <a:r>
              <a:rPr lang="en-US" sz="2400" dirty="0"/>
              <a:t>Streamlined provisioning of K8S, DCOS, and Docker Swarm</a:t>
            </a:r>
          </a:p>
          <a:p>
            <a:r>
              <a:rPr lang="en-US" sz="2400" dirty="0"/>
              <a:t>Linux &amp; Windows Server Containers</a:t>
            </a:r>
          </a:p>
          <a:p>
            <a:r>
              <a:rPr lang="en-US" sz="2400" dirty="0"/>
              <a:t>Azure &amp; Azure Stack</a:t>
            </a:r>
          </a:p>
          <a:p>
            <a:endParaRPr lang="en-US" sz="2400" dirty="0"/>
          </a:p>
          <a:p>
            <a:r>
              <a:rPr lang="en-US" sz="2400" dirty="0"/>
              <a:t>ACS --&gt; AKS (Preview)</a:t>
            </a:r>
          </a:p>
          <a:p>
            <a:r>
              <a:rPr lang="en-US" sz="2400" dirty="0"/>
              <a:t>Focus on Kubernetes</a:t>
            </a:r>
          </a:p>
          <a:p>
            <a:r>
              <a:rPr lang="en-US" sz="2400" dirty="0"/>
              <a:t>Managed Orchestrator</a:t>
            </a:r>
          </a:p>
          <a:p>
            <a:endParaRPr lang="en-US" sz="2400" dirty="0"/>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endParaRPr sz="3975" dirty="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D90FFF-E424-4F96-901B-0B12F15F9244}"/>
              </a:ext>
            </a:extLst>
          </p:cNvPr>
          <p:cNvSpPr>
            <a:spLocks noGrp="1"/>
          </p:cNvSpPr>
          <p:nvPr>
            <p:ph type="title"/>
          </p:nvPr>
        </p:nvSpPr>
        <p:spPr/>
        <p:txBody>
          <a:bodyPr/>
          <a:lstStyle/>
          <a:p>
            <a:r>
              <a:rPr lang="en-US" sz="3200" dirty="0">
                <a:solidFill>
                  <a:srgbClr val="353535"/>
                </a:solidFill>
              </a:rPr>
              <a:t> Azure Container Instances (Preview)</a:t>
            </a:r>
            <a:endParaRPr lang="en-US" dirty="0"/>
          </a:p>
        </p:txBody>
      </p:sp>
      <p:sp>
        <p:nvSpPr>
          <p:cNvPr id="3" name="Text Placeholder 2">
            <a:extLst>
              <a:ext uri="{FF2B5EF4-FFF2-40B4-BE49-F238E27FC236}">
                <a16:creationId xmlns:a16="http://schemas.microsoft.com/office/drawing/2014/main" id="{F79CE592-FC79-43BB-9F2A-F8FA723583E2}"/>
              </a:ext>
            </a:extLst>
          </p:cNvPr>
          <p:cNvSpPr>
            <a:spLocks noGrp="1"/>
          </p:cNvSpPr>
          <p:nvPr>
            <p:ph type="body" sz="quarter" idx="10"/>
          </p:nvPr>
        </p:nvSpPr>
        <p:spPr>
          <a:xfrm>
            <a:off x="348974" y="1799032"/>
            <a:ext cx="5853343" cy="3782803"/>
          </a:xfrm>
        </p:spPr>
        <p:txBody>
          <a:bodyPr/>
          <a:lstStyle/>
          <a:p>
            <a:r>
              <a:rPr lang="en-US" dirty="0"/>
              <a:t>Simplest and easiest way to run individual containers in the cloud </a:t>
            </a:r>
          </a:p>
          <a:p>
            <a:r>
              <a:rPr lang="en-US" dirty="0"/>
              <a:t>No VM management</a:t>
            </a:r>
          </a:p>
          <a:p>
            <a:r>
              <a:rPr lang="en-US" dirty="0"/>
              <a:t>Per-second billing with customized resource requests</a:t>
            </a:r>
          </a:p>
          <a:p>
            <a:r>
              <a:rPr lang="en-US" dirty="0"/>
              <a:t>Linux and Windows Server containers</a:t>
            </a:r>
          </a:p>
          <a:p>
            <a:endParaRPr lang="en-US" dirty="0"/>
          </a:p>
        </p:txBody>
      </p:sp>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nodePh="1">
                                  <p:stCondLst>
                                    <p:cond delay="0"/>
                                  </p:stCondLst>
                                  <p:endCondLst>
                                    <p:cond evt="begin" delay="0">
                                      <p:tn val="8"/>
                                    </p:cond>
                                  </p:end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7" name="Title 6">
            <a:extLst>
              <a:ext uri="{FF2B5EF4-FFF2-40B4-BE49-F238E27FC236}">
                <a16:creationId xmlns:a16="http://schemas.microsoft.com/office/drawing/2014/main" id="{3C73EDD4-1162-4678-9A2F-40557DA14153}"/>
              </a:ext>
            </a:extLst>
          </p:cNvPr>
          <p:cNvSpPr>
            <a:spLocks noGrp="1"/>
          </p:cNvSpPr>
          <p:nvPr>
            <p:ph type="title"/>
          </p:nvPr>
        </p:nvSpPr>
        <p:spPr/>
        <p:txBody>
          <a:bodyPr/>
          <a:lstStyle/>
          <a:p>
            <a:pPr defTabSz="914126">
              <a:spcBef>
                <a:spcPct val="20000"/>
              </a:spcBef>
              <a:defRPr/>
            </a:pPr>
            <a: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b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r>
              <a:rPr lang="en-US" sz="1800" dirty="0">
                <a:solidFill>
                  <a:srgbClr val="FF8A00"/>
                </a:solidFill>
                <a:latin typeface="Segoe UI Light" panose="020B0502040204020203" pitchFamily="34" charset="0"/>
                <a:cs typeface="Segoe UI Light" panose="020B0502040204020203" pitchFamily="34" charset="0"/>
              </a:rPr>
              <a:t>Application Hosting (today)</a:t>
            </a:r>
            <a:br>
              <a:rPr lang="en-US" sz="3600" dirty="0">
                <a:solidFill>
                  <a:srgbClr val="FF8A00"/>
                </a:soli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3783300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0"/>
          </p:nvPr>
        </p:nvSpPr>
        <p:spPr>
          <a:xfrm>
            <a:off x="201930" y="1189178"/>
            <a:ext cx="8740142" cy="3428631"/>
          </a:xfrm>
        </p:spPr>
        <p:txBody>
          <a:bodyPr/>
          <a:lstStyle/>
          <a:p>
            <a:r>
              <a:rPr lang="en-US" dirty="0">
                <a:latin typeface="+mn-lt"/>
              </a:rPr>
              <a:t>A microservice is whatever you want it to be:</a:t>
            </a:r>
          </a:p>
          <a:p>
            <a:pPr lvl="1"/>
            <a:r>
              <a:rPr lang="en-US" dirty="0"/>
              <a:t>ASP.NET, node.js, Java VMs, an arbitrary .exe</a:t>
            </a:r>
          </a:p>
          <a:p>
            <a:r>
              <a:rPr lang="en-US" dirty="0">
                <a:latin typeface="+mn-lt"/>
              </a:rPr>
              <a:t>Stateless microservices</a:t>
            </a:r>
          </a:p>
          <a:p>
            <a:pPr lvl="1"/>
            <a:r>
              <a:rPr lang="en-US" dirty="0"/>
              <a:t>A microservice that has state where the state is persisted to external storage, such as Azure databases or Azure storage</a:t>
            </a:r>
          </a:p>
          <a:p>
            <a:r>
              <a:rPr lang="en-US" dirty="0">
                <a:latin typeface="+mn-lt"/>
              </a:rPr>
              <a:t>Stateful microservices</a:t>
            </a:r>
          </a:p>
          <a:p>
            <a:pPr lvl="1"/>
            <a:r>
              <a:rPr lang="en-US" dirty="0"/>
              <a:t>Reliability of state through replication and local persistence</a:t>
            </a:r>
          </a:p>
          <a:p>
            <a:pPr lvl="1"/>
            <a:r>
              <a:rPr lang="en-US" dirty="0"/>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189178"/>
            <a:ext cx="4524714" cy="423567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050683" y="2047394"/>
            <a:ext cx="2890151" cy="3603117"/>
          </a:xfrm>
          <a:prstGeom prst="rect">
            <a:avLst/>
          </a:prstGeom>
          <a:solidFill>
            <a:schemeClr val="accent1">
              <a:lumMod val="75000"/>
            </a:schemeClr>
          </a:solidFill>
        </p:spPr>
        <p:txBody>
          <a:bodyPr wrap="square" lIns="134375" tIns="107500" rIns="134375" bIns="107500"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671345">
              <a:tabLst>
                <a:tab pos="658120" algn="l"/>
              </a:tabLst>
            </a:pPr>
            <a:r>
              <a:rPr lang="en-US" sz="1800">
                <a:solidFill>
                  <a:srgbClr val="FFFFFF"/>
                </a:solidFill>
              </a:rPr>
              <a:t>High productivity development</a:t>
            </a:r>
          </a:p>
        </p:txBody>
      </p:sp>
      <p:sp>
        <p:nvSpPr>
          <p:cNvPr id="3" name="Title 2"/>
          <p:cNvSpPr>
            <a:spLocks noGrp="1"/>
          </p:cNvSpPr>
          <p:nvPr>
            <p:ph type="title"/>
          </p:nvPr>
        </p:nvSpPr>
        <p:spPr/>
        <p:txBody>
          <a:bodyPr/>
          <a:lstStyle/>
          <a:p>
            <a:r>
              <a:rPr lang="en-US" dirty="0"/>
              <a:t>Azure Service Fabric</a:t>
            </a:r>
          </a:p>
        </p:txBody>
      </p:sp>
      <p:sp>
        <p:nvSpPr>
          <p:cNvPr id="70" name="TextBox 69"/>
          <p:cNvSpPr txBox="1"/>
          <p:nvPr/>
        </p:nvSpPr>
        <p:spPr>
          <a:xfrm>
            <a:off x="203173" y="2047394"/>
            <a:ext cx="2890151" cy="3603117"/>
          </a:xfrm>
          <a:prstGeom prst="rect">
            <a:avLst/>
          </a:prstGeom>
          <a:solidFill>
            <a:schemeClr val="accent1">
              <a:lumMod val="75000"/>
            </a:schemeClr>
          </a:solidFill>
        </p:spPr>
        <p:txBody>
          <a:bodyPr wrap="square" lIns="134375" tIns="107500" rIns="134375" bIns="107500"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671345">
              <a:tabLst>
                <a:tab pos="658120" algn="l"/>
              </a:tabLst>
            </a:pPr>
            <a:r>
              <a:rPr lang="en-US" sz="1800"/>
              <a:t>Hyperscale Microservices</a:t>
            </a:r>
          </a:p>
          <a:p>
            <a:pPr defTabSz="671345">
              <a:tabLst>
                <a:tab pos="658120" algn="l"/>
              </a:tabLst>
            </a:pPr>
            <a:r>
              <a:rPr lang="en-US" sz="1800"/>
              <a:t>platform</a:t>
            </a:r>
          </a:p>
        </p:txBody>
      </p:sp>
      <p:sp>
        <p:nvSpPr>
          <p:cNvPr id="71" name="TextBox 70"/>
          <p:cNvSpPr txBox="1"/>
          <p:nvPr/>
        </p:nvSpPr>
        <p:spPr>
          <a:xfrm>
            <a:off x="3126928" y="2047394"/>
            <a:ext cx="2890151" cy="3603117"/>
          </a:xfrm>
          <a:prstGeom prst="rect">
            <a:avLst/>
          </a:prstGeom>
          <a:solidFill>
            <a:schemeClr val="accent1"/>
          </a:solidFill>
        </p:spPr>
        <p:txBody>
          <a:bodyPr wrap="square" lIns="134375" tIns="107500" rIns="134375" bIns="107500"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671345">
              <a:tabLst>
                <a:tab pos="658120" algn="l"/>
              </a:tabLst>
            </a:pPr>
            <a:r>
              <a:rPr lang="en-US" sz="1800"/>
              <a:t>Managed platform</a:t>
            </a:r>
          </a:p>
        </p:txBody>
      </p:sp>
      <p:grpSp>
        <p:nvGrpSpPr>
          <p:cNvPr id="33" name="Group 32"/>
          <p:cNvGrpSpPr/>
          <p:nvPr/>
        </p:nvGrpSpPr>
        <p:grpSpPr>
          <a:xfrm>
            <a:off x="3159625" y="2887295"/>
            <a:ext cx="1377583" cy="901783"/>
            <a:chOff x="4296761" y="2760400"/>
            <a:chExt cx="1874139" cy="1226663"/>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68561" tIns="34280" rIns="68561" bIns="34280" numCol="1" anchor="t" anchorCtr="0" compatLnSpc="1">
              <a:prstTxWarp prst="textNoShape">
                <a:avLst/>
              </a:prstTxWarp>
            </a:bodyPr>
            <a:lstStyle/>
            <a:p>
              <a:pPr defTabSz="671906">
                <a:defRPr/>
              </a:pPr>
              <a:endParaRPr lang="en-US" kern="0">
                <a:solidFill>
                  <a:sysClr val="windowText" lastClr="000000"/>
                </a:solidFill>
                <a:latin typeface="Segoe UI"/>
              </a:endParaRPr>
            </a:p>
          </p:txBody>
        </p:sp>
        <p:sp>
          <p:nvSpPr>
            <p:cNvPr id="119" name="TextBox 118"/>
            <p:cNvSpPr txBox="1"/>
            <p:nvPr/>
          </p:nvSpPr>
          <p:spPr>
            <a:xfrm>
              <a:off x="4296761" y="3497262"/>
              <a:ext cx="1874139" cy="489801"/>
            </a:xfrm>
            <a:prstGeom prst="rect">
              <a:avLst/>
            </a:prstGeom>
            <a:noFill/>
          </p:spPr>
          <p:txBody>
            <a:bodyPr wrap="none" lIns="68561" tIns="34280" rIns="68561" bIns="34280"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Built-in auto scale</a:t>
              </a:r>
              <a:br>
                <a:rPr lang="en-US" sz="1050" kern="0">
                  <a:gradFill>
                    <a:gsLst>
                      <a:gs pos="0">
                        <a:srgbClr val="FFFFFF"/>
                      </a:gs>
                      <a:gs pos="100000">
                        <a:srgbClr val="FFFFFF"/>
                      </a:gs>
                    </a:gsLst>
                    <a:lin ang="5400000" scaled="1"/>
                  </a:gradFill>
                  <a:latin typeface="Segoe UI"/>
                </a:rPr>
              </a:br>
              <a:r>
                <a:rPr lang="en-US" sz="105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4595571" y="2825148"/>
            <a:ext cx="1393613" cy="963929"/>
            <a:chOff x="6250301" y="2675866"/>
            <a:chExt cx="1895948" cy="1311197"/>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68561" tIns="34280" rIns="68561" bIns="34280" numCol="1" anchor="t" anchorCtr="0" compatLnSpc="1">
              <a:prstTxWarp prst="textNoShape">
                <a:avLst/>
              </a:prstTxWarp>
            </a:bodyPr>
            <a:lstStyle/>
            <a:p>
              <a:pPr defTabSz="671906">
                <a:defRPr/>
              </a:pPr>
              <a:endParaRPr lang="en-US" kern="0">
                <a:solidFill>
                  <a:sysClr val="windowText" lastClr="000000"/>
                </a:solidFill>
                <a:latin typeface="Segoe UI"/>
              </a:endParaRPr>
            </a:p>
          </p:txBody>
        </p:sp>
        <p:sp>
          <p:nvSpPr>
            <p:cNvPr id="122" name="TextBox 121"/>
            <p:cNvSpPr txBox="1"/>
            <p:nvPr/>
          </p:nvSpPr>
          <p:spPr>
            <a:xfrm>
              <a:off x="6250301" y="3497262"/>
              <a:ext cx="1895948" cy="489801"/>
            </a:xfrm>
            <a:prstGeom prst="rect">
              <a:avLst/>
            </a:prstGeom>
            <a:noFill/>
          </p:spPr>
          <p:txBody>
            <a:bodyPr wrap="none" lIns="68561" tIns="34280" rIns="68561" bIns="34280"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High availability</a:t>
              </a:r>
              <a:br>
                <a:rPr lang="en-US" sz="1050" kern="0">
                  <a:gradFill>
                    <a:gsLst>
                      <a:gs pos="0">
                        <a:srgbClr val="FFFFFF"/>
                      </a:gs>
                      <a:gs pos="100000">
                        <a:srgbClr val="FFFFFF"/>
                      </a:gs>
                    </a:gsLst>
                    <a:lin ang="5400000" scaled="1"/>
                  </a:gradFill>
                  <a:latin typeface="Segoe UI"/>
                </a:rPr>
              </a:br>
              <a:r>
                <a:rPr lang="en-US" sz="105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6035287" y="2826900"/>
            <a:ext cx="1733450" cy="1107659"/>
            <a:chOff x="8208952" y="2678247"/>
            <a:chExt cx="2358273" cy="1506707"/>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68561" tIns="34280" rIns="68561" bIns="34280" numCol="1" anchor="t" anchorCtr="0" compatLnSpc="1">
              <a:prstTxWarp prst="textNoShape">
                <a:avLst/>
              </a:prstTxWarp>
            </a:bodyPr>
            <a:lstStyle/>
            <a:p>
              <a:pPr defTabSz="671906">
                <a:defRPr/>
              </a:pPr>
              <a:endParaRPr lang="en-US" kern="0">
                <a:solidFill>
                  <a:sysClr val="windowText" lastClr="000000"/>
                </a:solidFill>
                <a:latin typeface="Segoe UI"/>
              </a:endParaRPr>
            </a:p>
          </p:txBody>
        </p:sp>
        <p:sp>
          <p:nvSpPr>
            <p:cNvPr id="131" name="TextBox 130"/>
            <p:cNvSpPr txBox="1"/>
            <p:nvPr/>
          </p:nvSpPr>
          <p:spPr>
            <a:xfrm>
              <a:off x="8208952" y="3497337"/>
              <a:ext cx="2358273" cy="687617"/>
            </a:xfrm>
            <a:prstGeom prst="rect">
              <a:avLst/>
            </a:prstGeom>
            <a:noFill/>
          </p:spPr>
          <p:txBody>
            <a:bodyPr wrap="none" lIns="68561" tIns="34280" rIns="68561" bIns="34280"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Simple</a:t>
              </a:r>
            </a:p>
            <a:p>
              <a:pPr algn="ctr" defTabSz="671364">
                <a:lnSpc>
                  <a:spcPct val="90000"/>
                </a:lnSpc>
                <a:defRPr/>
              </a:pPr>
              <a:r>
                <a:rPr lang="en-US" sz="1050" kern="0">
                  <a:gradFill>
                    <a:gsLst>
                      <a:gs pos="0">
                        <a:srgbClr val="FFFFFF"/>
                      </a:gs>
                      <a:gs pos="100000">
                        <a:srgbClr val="FFFFFF"/>
                      </a:gs>
                    </a:gsLst>
                    <a:lin ang="5400000" scaled="1"/>
                  </a:gradFill>
                  <a:latin typeface="Segoe UI"/>
                </a:rPr>
                <a:t>Programming models for</a:t>
              </a:r>
            </a:p>
            <a:p>
              <a:pPr algn="ctr" defTabSz="671364">
                <a:lnSpc>
                  <a:spcPct val="90000"/>
                </a:lnSpc>
                <a:defRPr/>
              </a:pPr>
              <a:r>
                <a:rPr lang="en-US" sz="105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7716308" y="3429002"/>
            <a:ext cx="988502" cy="358703"/>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Stateful</a:t>
            </a:r>
          </a:p>
          <a:p>
            <a:pPr algn="ctr" defTabSz="671364">
              <a:lnSpc>
                <a:spcPct val="90000"/>
              </a:lnSpc>
              <a:defRPr/>
            </a:pPr>
            <a:r>
              <a:rPr lang="en-US" sz="105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03172" y="2471473"/>
            <a:ext cx="1310312" cy="1310498"/>
          </a:xfrm>
          <a:prstGeom prst="rect">
            <a:avLst/>
          </a:prstGeom>
        </p:spPr>
      </p:pic>
      <p:sp>
        <p:nvSpPr>
          <p:cNvPr id="59" name="TextBox 58"/>
          <p:cNvSpPr txBox="1"/>
          <p:nvPr/>
        </p:nvSpPr>
        <p:spPr>
          <a:xfrm>
            <a:off x="313670" y="3605485"/>
            <a:ext cx="1089492" cy="213279"/>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1935527" y="2705250"/>
            <a:ext cx="894456" cy="894583"/>
          </a:xfrm>
          <a:prstGeom prst="rect">
            <a:avLst/>
          </a:prstGeom>
        </p:spPr>
      </p:pic>
      <p:sp>
        <p:nvSpPr>
          <p:cNvPr id="61" name="TextBox 60"/>
          <p:cNvSpPr txBox="1"/>
          <p:nvPr/>
        </p:nvSpPr>
        <p:spPr>
          <a:xfrm>
            <a:off x="1734144" y="3605485"/>
            <a:ext cx="1256204" cy="213279"/>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3182" y="4141819"/>
            <a:ext cx="970335" cy="808075"/>
          </a:xfrm>
          <a:prstGeom prst="rect">
            <a:avLst/>
          </a:prstGeom>
          <a:solidFill>
            <a:schemeClr val="tx2"/>
          </a:solidFill>
          <a:extLst/>
        </p:spPr>
      </p:pic>
      <p:sp>
        <p:nvSpPr>
          <p:cNvPr id="81" name="TextBox 80"/>
          <p:cNvSpPr txBox="1"/>
          <p:nvPr/>
        </p:nvSpPr>
        <p:spPr>
          <a:xfrm>
            <a:off x="129269" y="5099347"/>
            <a:ext cx="1378032" cy="504128"/>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Windows and Linux</a:t>
            </a:r>
          </a:p>
          <a:p>
            <a:pPr algn="ctr" defTabSz="671364">
              <a:lnSpc>
                <a:spcPct val="90000"/>
              </a:lnSpc>
              <a:defRPr/>
            </a:pPr>
            <a:r>
              <a:rPr lang="en-US" sz="1050" kern="0">
                <a:gradFill>
                  <a:gsLst>
                    <a:gs pos="0">
                      <a:srgbClr val="FFFFFF"/>
                    </a:gs>
                    <a:gs pos="100000">
                      <a:srgbClr val="FFFFFF"/>
                    </a:gs>
                  </a:gsLst>
                  <a:lin ang="5400000" scaled="1"/>
                </a:gradFill>
                <a:latin typeface="Segoe UI"/>
              </a:rPr>
              <a:t>Container </a:t>
            </a:r>
          </a:p>
          <a:p>
            <a:pPr algn="ctr" defTabSz="671364">
              <a:lnSpc>
                <a:spcPct val="90000"/>
              </a:lnSpc>
              <a:defRPr/>
            </a:pPr>
            <a:r>
              <a:rPr lang="en-US" sz="105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1634197" y="3811460"/>
            <a:ext cx="1459122" cy="1459329"/>
          </a:xfrm>
          <a:prstGeom prst="rect">
            <a:avLst/>
          </a:prstGeom>
        </p:spPr>
      </p:pic>
      <p:sp>
        <p:nvSpPr>
          <p:cNvPr id="83" name="TextBox 82"/>
          <p:cNvSpPr txBox="1"/>
          <p:nvPr/>
        </p:nvSpPr>
        <p:spPr>
          <a:xfrm>
            <a:off x="1530046" y="5131640"/>
            <a:ext cx="1549554" cy="358703"/>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DevOps and </a:t>
            </a:r>
          </a:p>
          <a:p>
            <a:pPr algn="ctr" defTabSz="671364">
              <a:lnSpc>
                <a:spcPct val="90000"/>
              </a:lnSpc>
              <a:defRPr/>
            </a:pPr>
            <a:r>
              <a:rPr lang="en-US" sz="105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4601692" y="3967761"/>
            <a:ext cx="1441658" cy="962075"/>
          </a:xfrm>
          <a:prstGeom prst="rect">
            <a:avLst/>
          </a:prstGeom>
        </p:spPr>
      </p:pic>
      <p:sp>
        <p:nvSpPr>
          <p:cNvPr id="86" name="TextBox 85"/>
          <p:cNvSpPr txBox="1"/>
          <p:nvPr/>
        </p:nvSpPr>
        <p:spPr>
          <a:xfrm>
            <a:off x="4577311" y="4914221"/>
            <a:ext cx="1118346" cy="649552"/>
          </a:xfrm>
          <a:prstGeom prst="rect">
            <a:avLst/>
          </a:prstGeom>
          <a:noFill/>
        </p:spPr>
        <p:txBody>
          <a:bodyPr wrap="none" lIns="67196" tIns="33599" rIns="67196" bIns="33599"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364">
              <a:defRPr/>
            </a:pPr>
            <a:r>
              <a:rPr lang="en-US" sz="1050">
                <a:latin typeface="Segoe UI"/>
              </a:rPr>
              <a:t>Available on</a:t>
            </a:r>
          </a:p>
          <a:p>
            <a:pPr defTabSz="671364">
              <a:defRPr/>
            </a:pPr>
            <a:r>
              <a:rPr lang="en-US" sz="1050">
                <a:latin typeface="Segoe UI"/>
              </a:rPr>
              <a:t>Private cloud, </a:t>
            </a:r>
          </a:p>
          <a:p>
            <a:pPr defTabSz="671364">
              <a:defRPr/>
            </a:pPr>
            <a:r>
              <a:rPr lang="en-US" sz="1050">
                <a:latin typeface="Segoe UI"/>
              </a:rPr>
              <a:t>Public Cloud &amp; </a:t>
            </a:r>
          </a:p>
          <a:p>
            <a:pPr defTabSz="671364">
              <a:defRPr/>
            </a:pPr>
            <a:r>
              <a:rPr lang="en-US" sz="1050">
                <a:latin typeface="Segoe UI"/>
              </a:rPr>
              <a:t>Hosted Cloud</a:t>
            </a:r>
          </a:p>
        </p:txBody>
      </p:sp>
      <p:pic>
        <p:nvPicPr>
          <p:cNvPr id="87" name="Picture 86"/>
          <p:cNvPicPr>
            <a:picLocks noChangeAspect="1"/>
          </p:cNvPicPr>
          <p:nvPr/>
        </p:nvPicPr>
        <p:blipFill>
          <a:blip r:embed="rId8"/>
          <a:stretch>
            <a:fillRect/>
          </a:stretch>
        </p:blipFill>
        <p:spPr>
          <a:xfrm>
            <a:off x="3301098" y="3885507"/>
            <a:ext cx="1126419" cy="1126579"/>
          </a:xfrm>
          <a:prstGeom prst="rect">
            <a:avLst/>
          </a:prstGeom>
        </p:spPr>
      </p:pic>
      <p:sp>
        <p:nvSpPr>
          <p:cNvPr id="88" name="TextBox 87"/>
          <p:cNvSpPr txBox="1"/>
          <p:nvPr/>
        </p:nvSpPr>
        <p:spPr>
          <a:xfrm>
            <a:off x="3435780" y="5014580"/>
            <a:ext cx="857056" cy="358703"/>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Health &amp;</a:t>
            </a:r>
          </a:p>
          <a:p>
            <a:pPr algn="ctr" defTabSz="671364">
              <a:lnSpc>
                <a:spcPct val="90000"/>
              </a:lnSpc>
              <a:defRPr/>
            </a:pPr>
            <a:r>
              <a:rPr lang="en-US" sz="105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8210559" y="3015214"/>
            <a:ext cx="323758" cy="248650"/>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68544" tIns="34273" rIns="68544" bIns="34273" numCol="1" anchor="t" anchorCtr="0" compatLnSpc="1">
            <a:prstTxWarp prst="textNoShape">
              <a:avLst/>
            </a:prstTxWarp>
          </a:bodyPr>
          <a:lstStyle/>
          <a:p>
            <a:pPr defTabSz="685408"/>
            <a:endParaRPr lang="en-US">
              <a:solidFill>
                <a:srgbClr val="FFFFFF"/>
              </a:solidFill>
              <a:latin typeface="Segoe UI"/>
            </a:endParaRPr>
          </a:p>
        </p:txBody>
      </p:sp>
      <p:sp>
        <p:nvSpPr>
          <p:cNvPr id="90" name="Freeform 89"/>
          <p:cNvSpPr>
            <a:spLocks noChangeAspect="1"/>
          </p:cNvSpPr>
          <p:nvPr/>
        </p:nvSpPr>
        <p:spPr bwMode="black">
          <a:xfrm>
            <a:off x="7920707" y="3002398"/>
            <a:ext cx="274242" cy="272348"/>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9" tIns="109672" rIns="137089" bIns="109672" numCol="1" spcCol="0" rtlCol="0" fromWordArt="0" anchor="t" anchorCtr="0" forceAA="0" compatLnSpc="1">
            <a:prstTxWarp prst="textNoShape">
              <a:avLst/>
            </a:prstTxWarp>
            <a:noAutofit/>
          </a:bodyPr>
          <a:lstStyle/>
          <a:p>
            <a:pPr algn="ctr" defTabSz="698954">
              <a:lnSpc>
                <a:spcPct val="90000"/>
              </a:lnSpc>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3650430" y="3321861"/>
            <a:ext cx="685606" cy="685703"/>
          </a:xfrm>
          <a:prstGeom prst="rect">
            <a:avLst/>
          </a:prstGeom>
          <a:noFill/>
        </p:spPr>
        <p:txBody>
          <a:bodyPr wrap="none" lIns="137089" tIns="109672" rIns="137089" bIns="109672" rtlCol="0">
            <a:noAutofit/>
          </a:bodyPr>
          <a:lstStyle/>
          <a:p>
            <a:pPr defTabSz="685408">
              <a:lnSpc>
                <a:spcPct val="90000"/>
              </a:lnSpc>
              <a:spcAft>
                <a:spcPts val="450"/>
              </a:spcAft>
            </a:pPr>
            <a:endParaRPr lang="en-US">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6549460" y="4267496"/>
            <a:ext cx="616415" cy="596128"/>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9" tIns="109672" rIns="137089" bIns="109672" numCol="1" spcCol="0" rtlCol="0" fromWordArt="0" anchor="t" anchorCtr="0" forceAA="0" compatLnSpc="1">
            <a:prstTxWarp prst="textNoShape">
              <a:avLst/>
            </a:prstTxWarp>
            <a:noAutofit/>
          </a:bodyPr>
          <a:lstStyle/>
          <a:p>
            <a:pPr algn="ctr" defTabSz="698954">
              <a:lnSpc>
                <a:spcPct val="90000"/>
              </a:lnSpc>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6230368" y="4935806"/>
            <a:ext cx="1254600" cy="358703"/>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Learn easily using</a:t>
            </a:r>
          </a:p>
          <a:p>
            <a:pPr algn="ctr" defTabSz="671364">
              <a:lnSpc>
                <a:spcPct val="90000"/>
              </a:lnSpc>
              <a:defRPr/>
            </a:pPr>
            <a:r>
              <a:rPr lang="en-US" sz="105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7920710" y="4267497"/>
            <a:ext cx="536582" cy="53665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9" tIns="109672" rIns="137089" bIns="109672" numCol="1" spcCol="0" rtlCol="0" fromWordArt="0" anchor="t" anchorCtr="0" forceAA="0" compatLnSpc="1">
            <a:prstTxWarp prst="textNoShape">
              <a:avLst/>
            </a:prstTxWarp>
            <a:noAutofit/>
          </a:bodyPr>
          <a:lstStyle/>
          <a:p>
            <a:pPr algn="ctr" defTabSz="698954">
              <a:lnSpc>
                <a:spcPct val="90000"/>
              </a:lnSpc>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7499182" y="4949895"/>
            <a:ext cx="1379635" cy="649552"/>
          </a:xfrm>
          <a:prstGeom prst="rect">
            <a:avLst/>
          </a:prstGeom>
          <a:noFill/>
        </p:spPr>
        <p:txBody>
          <a:bodyPr wrap="none" lIns="67196" tIns="33599" rIns="67196" bIns="33599" rtlCol="0">
            <a:spAutoFit/>
          </a:bodyPr>
          <a:lstStyle/>
          <a:p>
            <a:pPr algn="ctr" defTabSz="671364">
              <a:lnSpc>
                <a:spcPct val="90000"/>
              </a:lnSpc>
              <a:defRPr/>
            </a:pPr>
            <a:r>
              <a:rPr lang="en-US" sz="1050" kern="0">
                <a:gradFill>
                  <a:gsLst>
                    <a:gs pos="0">
                      <a:srgbClr val="FFFFFF"/>
                    </a:gs>
                    <a:gs pos="100000">
                      <a:srgbClr val="FFFFFF"/>
                    </a:gs>
                  </a:gsLst>
                  <a:lin ang="5400000" scaled="1"/>
                </a:gradFill>
                <a:latin typeface="Segoe UI"/>
              </a:rPr>
              <a:t>Simple tooling with</a:t>
            </a:r>
          </a:p>
          <a:p>
            <a:pPr algn="ctr" defTabSz="671364">
              <a:lnSpc>
                <a:spcPct val="90000"/>
              </a:lnSpc>
              <a:defRPr/>
            </a:pPr>
            <a:r>
              <a:rPr lang="en-US" sz="1050" kern="0">
                <a:gradFill>
                  <a:gsLst>
                    <a:gs pos="0">
                      <a:srgbClr val="FFFFFF"/>
                    </a:gs>
                    <a:gs pos="100000">
                      <a:srgbClr val="FFFFFF"/>
                    </a:gs>
                  </a:gsLst>
                  <a:lin ang="5400000" scaled="1"/>
                </a:gradFill>
                <a:latin typeface="Segoe UI"/>
              </a:rPr>
              <a:t>Visual Studio,</a:t>
            </a:r>
          </a:p>
          <a:p>
            <a:pPr algn="ctr" defTabSz="671364">
              <a:lnSpc>
                <a:spcPct val="90000"/>
              </a:lnSpc>
              <a:defRPr/>
            </a:pPr>
            <a:r>
              <a:rPr lang="en-US" sz="1050" kern="0">
                <a:gradFill>
                  <a:gsLst>
                    <a:gs pos="0">
                      <a:srgbClr val="FFFFFF"/>
                    </a:gs>
                    <a:gs pos="100000">
                      <a:srgbClr val="FFFFFF"/>
                    </a:gs>
                  </a:gsLst>
                  <a:lin ang="5400000" scaled="1"/>
                </a:gradFill>
                <a:latin typeface="Segoe UI"/>
              </a:rPr>
              <a:t>Eclipse &amp;</a:t>
            </a:r>
          </a:p>
          <a:p>
            <a:pPr algn="ctr" defTabSz="671364">
              <a:lnSpc>
                <a:spcPct val="90000"/>
              </a:lnSpc>
              <a:defRPr/>
            </a:pPr>
            <a:r>
              <a:rPr lang="en-US" sz="105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173497" y="1047564"/>
            <a:ext cx="770111" cy="68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normAutofit/>
          </a:bodyPr>
          <a:lstStyle/>
          <a:p>
            <a:r>
              <a:rPr lang="en-US" dirty="0">
                <a:solidFill>
                  <a:srgbClr val="323232"/>
                </a:solidFill>
              </a:rPr>
              <a:t>Service type</a:t>
            </a:r>
          </a:p>
        </p:txBody>
      </p:sp>
      <p:sp>
        <p:nvSpPr>
          <p:cNvPr id="19" name="Content Placeholder 2"/>
          <p:cNvSpPr>
            <a:spLocks noGrp="1"/>
          </p:cNvSpPr>
          <p:nvPr>
            <p:ph type="body" sz="quarter" idx="4294967295"/>
          </p:nvPr>
        </p:nvSpPr>
        <p:spPr>
          <a:xfrm>
            <a:off x="384175" y="1550988"/>
            <a:ext cx="8759825" cy="1368425"/>
          </a:xfrm>
          <a:prstGeom prst="rect">
            <a:avLst/>
          </a:prstGeom>
        </p:spPr>
        <p:txBody>
          <a:bodyPr vert="horz" wrap="square" lIns="107546" tIns="67217" rIns="107546" bIns="67217" rtlCol="0">
            <a:spAutoFit/>
          </a:bodyPr>
          <a:lstStyle/>
          <a:p>
            <a:r>
              <a:rPr lang="en-US" sz="2025" dirty="0">
                <a:solidFill>
                  <a:srgbClr val="323232"/>
                </a:solidFill>
              </a:rPr>
              <a:t>Services types are composed of code/</a:t>
            </a:r>
            <a:r>
              <a:rPr lang="en-US" sz="2025" dirty="0" err="1">
                <a:solidFill>
                  <a:srgbClr val="323232"/>
                </a:solidFill>
              </a:rPr>
              <a:t>config</a:t>
            </a:r>
            <a:r>
              <a:rPr lang="en-US" sz="2025" dirty="0">
                <a:solidFill>
                  <a:srgbClr val="323232"/>
                </a:solidFill>
              </a:rPr>
              <a:t>/data packages</a:t>
            </a:r>
          </a:p>
          <a:p>
            <a:pPr lvl="1"/>
            <a:r>
              <a:rPr lang="en-US" sz="1200" dirty="0">
                <a:solidFill>
                  <a:srgbClr val="323232"/>
                </a:solidFill>
                <a:latin typeface="+mj-lt"/>
              </a:rPr>
              <a:t>Code packages define an entry point (</a:t>
            </a:r>
            <a:r>
              <a:rPr lang="en-US" sz="1200" dirty="0" err="1">
                <a:solidFill>
                  <a:srgbClr val="323232"/>
                </a:solidFill>
                <a:latin typeface="+mj-lt"/>
              </a:rPr>
              <a:t>dll</a:t>
            </a:r>
            <a:r>
              <a:rPr lang="en-US" sz="1200" dirty="0">
                <a:solidFill>
                  <a:srgbClr val="323232"/>
                </a:solidFill>
                <a:latin typeface="+mj-lt"/>
              </a:rPr>
              <a:t> or exe) </a:t>
            </a:r>
          </a:p>
          <a:p>
            <a:pPr lvl="1"/>
            <a:r>
              <a:rPr lang="en-US" sz="1200" dirty="0" err="1">
                <a:solidFill>
                  <a:srgbClr val="323232"/>
                </a:solidFill>
                <a:latin typeface="+mj-lt"/>
              </a:rPr>
              <a:t>Config</a:t>
            </a:r>
            <a:r>
              <a:rPr lang="en-US" sz="1200" dirty="0">
                <a:solidFill>
                  <a:srgbClr val="323232"/>
                </a:solidFill>
                <a:latin typeface="+mj-lt"/>
              </a:rPr>
              <a:t> packages define service specific </a:t>
            </a:r>
            <a:r>
              <a:rPr lang="en-US" sz="1200" dirty="0" err="1">
                <a:solidFill>
                  <a:srgbClr val="323232"/>
                </a:solidFill>
                <a:latin typeface="+mj-lt"/>
              </a:rPr>
              <a:t>config</a:t>
            </a:r>
            <a:r>
              <a:rPr lang="en-US" sz="1200" dirty="0">
                <a:solidFill>
                  <a:srgbClr val="323232"/>
                </a:solidFill>
                <a:latin typeface="+mj-lt"/>
              </a:rPr>
              <a:t> information</a:t>
            </a:r>
          </a:p>
          <a:p>
            <a:pPr lvl="1"/>
            <a:r>
              <a:rPr lang="en-US" sz="1200" dirty="0">
                <a:solidFill>
                  <a:srgbClr val="323232"/>
                </a:solidFill>
                <a:latin typeface="+mj-lt"/>
              </a:rPr>
              <a:t>Data packages define static resources (</a:t>
            </a:r>
            <a:r>
              <a:rPr lang="en-US" sz="1200" dirty="0" err="1">
                <a:solidFill>
                  <a:srgbClr val="323232"/>
                </a:solidFill>
                <a:latin typeface="+mj-lt"/>
              </a:rPr>
              <a:t>eg</a:t>
            </a:r>
            <a:r>
              <a:rPr lang="en-US" sz="1200" dirty="0">
                <a:solidFill>
                  <a:srgbClr val="323232"/>
                </a:solidFill>
                <a:latin typeface="+mj-lt"/>
              </a:rPr>
              <a:t>. images)</a:t>
            </a:r>
          </a:p>
          <a:p>
            <a:r>
              <a:rPr lang="en-US" sz="2025" dirty="0">
                <a:solidFill>
                  <a:srgbClr val="323232"/>
                </a:solidFill>
              </a:rPr>
              <a:t>Packages can be independently versioned</a:t>
            </a:r>
          </a:p>
        </p:txBody>
      </p:sp>
      <p:sp>
        <p:nvSpPr>
          <p:cNvPr id="5" name="Rectangle 4"/>
          <p:cNvSpPr/>
          <p:nvPr/>
        </p:nvSpPr>
        <p:spPr>
          <a:xfrm>
            <a:off x="3339415" y="3485036"/>
            <a:ext cx="5042390" cy="2226156"/>
          </a:xfrm>
          <a:prstGeom prst="rect">
            <a:avLst/>
          </a:prstGeom>
          <a:solidFill>
            <a:schemeClr val="tx1"/>
          </a:solidFill>
        </p:spPr>
        <p:txBody>
          <a:bodyPr wrap="square" lIns="67217" tIns="33608" rIns="67217" bIns="33608">
            <a:spAutoFit/>
          </a:bodyPr>
          <a:lstStyle/>
          <a:p>
            <a:pPr defTabSz="685000" eaLnBrk="0" hangingPunct="0">
              <a:defRPr/>
            </a:pPr>
            <a:endParaRPr lang="fr-FR" sz="825" dirty="0">
              <a:solidFill>
                <a:srgbClr val="0000FF"/>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fr-FR" sz="825" dirty="0">
                <a:solidFill>
                  <a:srgbClr val="0000FF"/>
                </a:solidFill>
                <a:highlight>
                  <a:srgbClr val="FFFFFF"/>
                </a:highlight>
                <a:latin typeface="Consolas" panose="020B0609020204030204" pitchFamily="49" charset="0"/>
                <a:ea typeface="MS PGothic" panose="020B0600070205080204" pitchFamily="34" charset="-128"/>
              </a:rPr>
              <a:t>&lt;</a:t>
            </a:r>
            <a:r>
              <a:rPr lang="fr-FR" sz="825"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825" dirty="0">
                <a:solidFill>
                  <a:srgbClr val="0000FF"/>
                </a:solidFill>
                <a:highlight>
                  <a:srgbClr val="FFFFFF"/>
                </a:highlight>
                <a:latin typeface="Consolas" panose="020B0609020204030204" pitchFamily="49" charset="0"/>
                <a:ea typeface="MS PGothic" panose="020B0600070205080204" pitchFamily="34" charset="-128"/>
              </a:rPr>
              <a:t> </a:t>
            </a:r>
            <a:r>
              <a:rPr lang="fr-FR" sz="825" dirty="0">
                <a:solidFill>
                  <a:srgbClr val="FF0000"/>
                </a:solidFill>
                <a:highlight>
                  <a:srgbClr val="FFFFFF"/>
                </a:highlight>
                <a:latin typeface="Consolas" panose="020B0609020204030204" pitchFamily="49" charset="0"/>
                <a:ea typeface="MS PGothic" panose="020B0600070205080204" pitchFamily="34" charset="-128"/>
              </a:rPr>
              <a:t>Name</a:t>
            </a:r>
            <a:r>
              <a:rPr lang="fr-FR" sz="825" dirty="0">
                <a:solidFill>
                  <a:srgbClr val="0000FF"/>
                </a:solidFill>
                <a:highlight>
                  <a:srgbClr val="FFFFFF"/>
                </a:highlight>
                <a:latin typeface="Consolas" panose="020B0609020204030204" pitchFamily="49" charset="0"/>
                <a:ea typeface="MS PGothic" panose="020B0600070205080204" pitchFamily="34" charset="-128"/>
              </a:rPr>
              <a:t>=</a:t>
            </a:r>
            <a:r>
              <a:rPr lang="fr-FR" sz="825" dirty="0">
                <a:solidFill>
                  <a:srgbClr val="000000"/>
                </a:solidFill>
                <a:highlight>
                  <a:srgbClr val="FFFFFF"/>
                </a:highlight>
                <a:latin typeface="Consolas" panose="020B0609020204030204" pitchFamily="49" charset="0"/>
                <a:ea typeface="MS PGothic" panose="020B0600070205080204" pitchFamily="34" charset="-128"/>
              </a:rPr>
              <a:t>"</a:t>
            </a:r>
            <a:r>
              <a:rPr lang="fr-FR" sz="825"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825" dirty="0">
                <a:solidFill>
                  <a:srgbClr val="000000"/>
                </a:solidFill>
                <a:highlight>
                  <a:srgbClr val="FFFFFF"/>
                </a:highlight>
                <a:latin typeface="Consolas" panose="020B0609020204030204" pitchFamily="49" charset="0"/>
                <a:ea typeface="MS PGothic" panose="020B0600070205080204" pitchFamily="34" charset="-128"/>
              </a:rPr>
              <a:t>"</a:t>
            </a:r>
            <a:r>
              <a:rPr lang="fr-FR" sz="825" dirty="0">
                <a:solidFill>
                  <a:srgbClr val="0000FF"/>
                </a:solidFill>
                <a:highlight>
                  <a:srgbClr val="FFFFFF"/>
                </a:highlight>
                <a:latin typeface="Consolas" panose="020B0609020204030204" pitchFamily="49" charset="0"/>
                <a:ea typeface="MS PGothic" panose="020B0600070205080204" pitchFamily="34" charset="-128"/>
              </a:rPr>
              <a:t> </a:t>
            </a:r>
            <a:r>
              <a:rPr lang="fr-FR" sz="825" dirty="0">
                <a:solidFill>
                  <a:srgbClr val="FF0000"/>
                </a:solidFill>
                <a:highlight>
                  <a:srgbClr val="FFFFFF"/>
                </a:highlight>
                <a:latin typeface="Consolas" panose="020B0609020204030204" pitchFamily="49" charset="0"/>
                <a:ea typeface="MS PGothic" panose="020B0600070205080204" pitchFamily="34" charset="-128"/>
              </a:rPr>
              <a:t>Version</a:t>
            </a:r>
            <a:r>
              <a:rPr lang="fr-FR" sz="825" dirty="0">
                <a:solidFill>
                  <a:srgbClr val="0000FF"/>
                </a:solidFill>
                <a:highlight>
                  <a:srgbClr val="FFFFFF"/>
                </a:highlight>
                <a:latin typeface="Consolas" panose="020B0609020204030204" pitchFamily="49" charset="0"/>
                <a:ea typeface="MS PGothic" panose="020B0600070205080204" pitchFamily="34" charset="-128"/>
              </a:rPr>
              <a:t>=</a:t>
            </a:r>
            <a:r>
              <a:rPr lang="fr-FR" sz="825" dirty="0">
                <a:solidFill>
                  <a:srgbClr val="000000"/>
                </a:solidFill>
                <a:highlight>
                  <a:srgbClr val="FFFFFF"/>
                </a:highlight>
                <a:latin typeface="Consolas" panose="020B0609020204030204" pitchFamily="49" charset="0"/>
                <a:ea typeface="MS PGothic" panose="020B0600070205080204" pitchFamily="34" charset="-128"/>
              </a:rPr>
              <a:t>"</a:t>
            </a:r>
            <a:r>
              <a:rPr lang="fr-FR" sz="825" dirty="0">
                <a:solidFill>
                  <a:srgbClr val="0000FF"/>
                </a:solidFill>
                <a:highlight>
                  <a:srgbClr val="FFFFFF"/>
                </a:highlight>
                <a:latin typeface="Consolas" panose="020B0609020204030204" pitchFamily="49" charset="0"/>
                <a:ea typeface="MS PGothic" panose="020B0600070205080204" pitchFamily="34" charset="-128"/>
              </a:rPr>
              <a:t>1.0"&gt;</a:t>
            </a:r>
            <a:endParaRPr lang="fr-FR"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true</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de-DE" sz="825" dirty="0">
                <a:solidFill>
                  <a:srgbClr val="0000FF"/>
                </a:solidFill>
                <a:highlight>
                  <a:srgbClr val="FFFFFF"/>
                </a:highlight>
                <a:latin typeface="Consolas" panose="020B0609020204030204" pitchFamily="49" charset="0"/>
                <a:ea typeface="MS PGothic" panose="020B0600070205080204" pitchFamily="34" charset="-128"/>
              </a:rPr>
              <a:t>  &lt;</a:t>
            </a:r>
            <a:r>
              <a:rPr lang="de-DE" sz="825"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825" dirty="0">
                <a:solidFill>
                  <a:srgbClr val="0000FF"/>
                </a:solidFill>
                <a:highlight>
                  <a:srgbClr val="FFFFFF"/>
                </a:highlight>
                <a:latin typeface="Consolas" panose="020B0609020204030204" pitchFamily="49" charset="0"/>
                <a:ea typeface="MS PGothic" panose="020B0600070205080204" pitchFamily="34" charset="-128"/>
              </a:rPr>
              <a:t> </a:t>
            </a:r>
            <a:r>
              <a:rPr lang="de-DE" sz="825" dirty="0">
                <a:solidFill>
                  <a:srgbClr val="FF0000"/>
                </a:solidFill>
                <a:highlight>
                  <a:srgbClr val="FFFFFF"/>
                </a:highlight>
                <a:latin typeface="Consolas" panose="020B0609020204030204" pitchFamily="49" charset="0"/>
                <a:ea typeface="MS PGothic" panose="020B0600070205080204" pitchFamily="34" charset="-128"/>
              </a:rPr>
              <a:t>Name</a:t>
            </a:r>
            <a:r>
              <a:rPr lang="de-DE" sz="825" dirty="0">
                <a:solidFill>
                  <a:srgbClr val="0000FF"/>
                </a:solidFill>
                <a:highlight>
                  <a:srgbClr val="FFFFFF"/>
                </a:highlight>
                <a:latin typeface="Consolas" panose="020B0609020204030204" pitchFamily="49" charset="0"/>
                <a:ea typeface="MS PGothic" panose="020B0600070205080204" pitchFamily="34" charset="-128"/>
              </a:rPr>
              <a:t>=</a:t>
            </a:r>
            <a:r>
              <a:rPr lang="de-DE" sz="825" dirty="0">
                <a:solidFill>
                  <a:srgbClr val="000000"/>
                </a:solidFill>
                <a:highlight>
                  <a:srgbClr val="FFFFFF"/>
                </a:highlight>
                <a:latin typeface="Consolas" panose="020B0609020204030204" pitchFamily="49" charset="0"/>
                <a:ea typeface="MS PGothic" panose="020B0600070205080204" pitchFamily="34" charset="-128"/>
              </a:rPr>
              <a:t>"</a:t>
            </a:r>
            <a:r>
              <a:rPr lang="de-DE" sz="825" dirty="0">
                <a:solidFill>
                  <a:srgbClr val="0000FF"/>
                </a:solidFill>
                <a:highlight>
                  <a:srgbClr val="FFFFFF"/>
                </a:highlight>
                <a:latin typeface="Consolas" panose="020B0609020204030204" pitchFamily="49" charset="0"/>
                <a:ea typeface="MS PGothic" panose="020B0600070205080204" pitchFamily="34" charset="-128"/>
              </a:rPr>
              <a:t>Code</a:t>
            </a:r>
            <a:r>
              <a:rPr lang="de-DE" sz="825" dirty="0">
                <a:solidFill>
                  <a:srgbClr val="000000"/>
                </a:solidFill>
                <a:highlight>
                  <a:srgbClr val="FFFFFF"/>
                </a:highlight>
                <a:latin typeface="Consolas" panose="020B0609020204030204" pitchFamily="49" charset="0"/>
                <a:ea typeface="MS PGothic" panose="020B0600070205080204" pitchFamily="34" charset="-128"/>
              </a:rPr>
              <a:t>"</a:t>
            </a:r>
            <a:r>
              <a:rPr lang="de-DE" sz="825" dirty="0">
                <a:solidFill>
                  <a:srgbClr val="0000FF"/>
                </a:solidFill>
                <a:highlight>
                  <a:srgbClr val="FFFFFF"/>
                </a:highlight>
                <a:latin typeface="Consolas" panose="020B0609020204030204" pitchFamily="49" charset="0"/>
                <a:ea typeface="MS PGothic" panose="020B0600070205080204" pitchFamily="34" charset="-128"/>
              </a:rPr>
              <a:t> </a:t>
            </a:r>
            <a:r>
              <a:rPr lang="de-DE" sz="825" dirty="0">
                <a:solidFill>
                  <a:srgbClr val="FF0000"/>
                </a:solidFill>
                <a:highlight>
                  <a:srgbClr val="FFFFFF"/>
                </a:highlight>
                <a:latin typeface="Consolas" panose="020B0609020204030204" pitchFamily="49" charset="0"/>
                <a:ea typeface="MS PGothic" panose="020B0600070205080204" pitchFamily="34" charset="-128"/>
              </a:rPr>
              <a:t>Version</a:t>
            </a:r>
            <a:r>
              <a:rPr lang="de-DE" sz="825" dirty="0">
                <a:solidFill>
                  <a:srgbClr val="0000FF"/>
                </a:solidFill>
                <a:highlight>
                  <a:srgbClr val="FFFFFF"/>
                </a:highlight>
                <a:latin typeface="Consolas" panose="020B0609020204030204" pitchFamily="49" charset="0"/>
                <a:ea typeface="MS PGothic" panose="020B0600070205080204" pitchFamily="34" charset="-128"/>
              </a:rPr>
              <a:t>=</a:t>
            </a:r>
            <a:r>
              <a:rPr lang="de-DE" sz="825" dirty="0">
                <a:solidFill>
                  <a:srgbClr val="000000"/>
                </a:solidFill>
                <a:highlight>
                  <a:srgbClr val="FFFFFF"/>
                </a:highlight>
                <a:latin typeface="Consolas" panose="020B0609020204030204" pitchFamily="49" charset="0"/>
                <a:ea typeface="MS PGothic" panose="020B0600070205080204" pitchFamily="34" charset="-128"/>
              </a:rPr>
              <a:t>"</a:t>
            </a:r>
            <a:r>
              <a:rPr lang="de-DE" sz="825" dirty="0">
                <a:solidFill>
                  <a:srgbClr val="0000FF"/>
                </a:solidFill>
                <a:highlight>
                  <a:srgbClr val="FFFFFF"/>
                </a:highlight>
                <a:latin typeface="Consolas" panose="020B0609020204030204" pitchFamily="49" charset="0"/>
                <a:ea typeface="MS PGothic" panose="020B0600070205080204" pitchFamily="34" charset="-128"/>
              </a:rPr>
              <a:t>1.0</a:t>
            </a:r>
            <a:r>
              <a:rPr lang="de-DE" sz="825" dirty="0">
                <a:solidFill>
                  <a:srgbClr val="000000"/>
                </a:solidFill>
                <a:highlight>
                  <a:srgbClr val="FFFFFF"/>
                </a:highlight>
                <a:latin typeface="Consolas" panose="020B0609020204030204" pitchFamily="49" charset="0"/>
                <a:ea typeface="MS PGothic" panose="020B0600070205080204" pitchFamily="34" charset="-128"/>
              </a:rPr>
              <a:t>"</a:t>
            </a:r>
            <a:r>
              <a:rPr lang="de-DE" sz="825" dirty="0">
                <a:solidFill>
                  <a:srgbClr val="0000FF"/>
                </a:solidFill>
                <a:highlight>
                  <a:srgbClr val="FFFFFF"/>
                </a:highlight>
                <a:latin typeface="Consolas" panose="020B0609020204030204" pitchFamily="49" charset="0"/>
                <a:ea typeface="MS PGothic" panose="020B0600070205080204" pitchFamily="34" charset="-128"/>
              </a:rPr>
              <a:t>&gt;</a:t>
            </a:r>
            <a:endParaRPr lang="de-DE"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a:solidFill>
                  <a:srgbClr val="A31515"/>
                </a:solidFill>
                <a:highlight>
                  <a:srgbClr val="FFFFFF"/>
                </a:highlight>
                <a:latin typeface="Consolas" panose="020B0609020204030204" pitchFamily="49" charset="0"/>
                <a:ea typeface="MS PGothic" panose="020B0600070205080204" pitchFamily="34" charset="-128"/>
              </a:rPr>
              <a:t>Program</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r>
              <a:rPr lang="en-US" sz="825"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825" dirty="0">
                <a:solidFill>
                  <a:srgbClr val="0000FF"/>
                </a:solidFill>
                <a:highlight>
                  <a:srgbClr val="FFFFFF"/>
                </a:highlight>
                <a:latin typeface="Consolas" panose="020B0609020204030204" pitchFamily="49" charset="0"/>
                <a:ea typeface="MS PGothic" panose="020B0600070205080204" pitchFamily="34" charset="-128"/>
              </a:rPr>
              <a:t>&lt;/</a:t>
            </a:r>
            <a:r>
              <a:rPr lang="en-US" sz="825" dirty="0">
                <a:solidFill>
                  <a:srgbClr val="A31515"/>
                </a:solidFill>
                <a:highlight>
                  <a:srgbClr val="FFFFFF"/>
                </a:highlight>
                <a:latin typeface="Consolas" panose="020B0609020204030204" pitchFamily="49" charset="0"/>
                <a:ea typeface="MS PGothic" panose="020B0600070205080204" pitchFamily="34" charset="-128"/>
              </a:rPr>
              <a:t>Program</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a:solidFill>
                  <a:srgbClr val="FF0000"/>
                </a:solidFill>
                <a:highlight>
                  <a:srgbClr val="FFFFFF"/>
                </a:highlight>
                <a:latin typeface="Consolas" panose="020B0609020204030204" pitchFamily="49" charset="0"/>
                <a:ea typeface="MS PGothic" panose="020B0600070205080204" pitchFamily="34" charset="-128"/>
              </a:rPr>
              <a:t>Name</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Config</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a:solidFill>
                  <a:srgbClr val="FF0000"/>
                </a:solidFill>
                <a:highlight>
                  <a:srgbClr val="FFFFFF"/>
                </a:highlight>
                <a:latin typeface="Consolas" panose="020B0609020204030204" pitchFamily="49" charset="0"/>
                <a:ea typeface="MS PGothic" panose="020B0600070205080204" pitchFamily="34" charset="-128"/>
              </a:rPr>
              <a:t>Version</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1.0</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  &lt;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a:solidFill>
                  <a:srgbClr val="FF0000"/>
                </a:solidFill>
                <a:highlight>
                  <a:srgbClr val="FFFFFF"/>
                </a:highlight>
                <a:latin typeface="Consolas" panose="020B0609020204030204" pitchFamily="49" charset="0"/>
                <a:ea typeface="MS PGothic" panose="020B0600070205080204" pitchFamily="34" charset="-128"/>
              </a:rPr>
              <a:t>Name</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Data</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a:t>
            </a:r>
            <a:r>
              <a:rPr lang="en-US" sz="825" dirty="0">
                <a:solidFill>
                  <a:srgbClr val="FF0000"/>
                </a:solidFill>
                <a:highlight>
                  <a:srgbClr val="FFFFFF"/>
                </a:highlight>
                <a:latin typeface="Consolas" panose="020B0609020204030204" pitchFamily="49" charset="0"/>
                <a:ea typeface="MS PGothic" panose="020B0600070205080204" pitchFamily="34" charset="-128"/>
              </a:rPr>
              <a:t>Version</a:t>
            </a:r>
            <a:r>
              <a:rPr lang="en-US" sz="825" dirty="0">
                <a:solidFill>
                  <a:srgbClr val="0000FF"/>
                </a:solidFill>
                <a:highlight>
                  <a:srgbClr val="FFFFFF"/>
                </a:highlight>
                <a:latin typeface="Consolas" panose="020B0609020204030204" pitchFamily="49" charset="0"/>
                <a:ea typeface="MS PGothic" panose="020B0600070205080204" pitchFamily="34" charset="-128"/>
              </a:rPr>
              <a:t>=</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1.0</a:t>
            </a:r>
            <a:r>
              <a:rPr lang="en-US" sz="825" dirty="0">
                <a:solidFill>
                  <a:srgbClr val="000000"/>
                </a:solidFill>
                <a:highlight>
                  <a:srgbClr val="FFFFFF"/>
                </a:highlight>
                <a:latin typeface="Consolas" panose="020B0609020204030204" pitchFamily="49" charset="0"/>
                <a:ea typeface="MS PGothic" panose="020B0600070205080204" pitchFamily="34" charset="-128"/>
              </a:rPr>
              <a:t>"</a:t>
            </a:r>
            <a:r>
              <a:rPr lang="en-US" sz="825" dirty="0">
                <a:solidFill>
                  <a:srgbClr val="0000FF"/>
                </a:solidFill>
                <a:highlight>
                  <a:srgbClr val="FFFFFF"/>
                </a:highlight>
                <a:latin typeface="Consolas" panose="020B0609020204030204" pitchFamily="49" charset="0"/>
                <a:ea typeface="MS PGothic" panose="020B0600070205080204" pitchFamily="34" charset="-128"/>
              </a:rPr>
              <a:t> /&gt;</a:t>
            </a:r>
            <a:endParaRPr lang="en-US" sz="825" dirty="0">
              <a:solidFill>
                <a:srgbClr val="000000"/>
              </a:solidFill>
              <a:highlight>
                <a:srgbClr val="FFFFFF"/>
              </a:highlight>
              <a:latin typeface="Consolas" panose="020B0609020204030204" pitchFamily="49" charset="0"/>
              <a:ea typeface="MS PGothic" panose="020B0600070205080204" pitchFamily="34" charset="-128"/>
            </a:endParaRPr>
          </a:p>
          <a:p>
            <a:pPr defTabSz="685000" eaLnBrk="0" hangingPunct="0">
              <a:defRPr/>
            </a:pPr>
            <a:r>
              <a:rPr lang="en-US" sz="825" dirty="0">
                <a:solidFill>
                  <a:srgbClr val="0000FF"/>
                </a:solidFill>
                <a:highlight>
                  <a:srgbClr val="FFFFFF"/>
                </a:highlight>
                <a:latin typeface="Consolas" panose="020B0609020204030204" pitchFamily="49" charset="0"/>
                <a:ea typeface="MS PGothic" panose="020B0600070205080204" pitchFamily="34" charset="-128"/>
              </a:rPr>
              <a:t>&lt;/</a:t>
            </a:r>
            <a:r>
              <a:rPr lang="en-US" sz="825"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825" dirty="0">
                <a:solidFill>
                  <a:srgbClr val="0000FF"/>
                </a:solidFill>
                <a:highlight>
                  <a:srgbClr val="FFFFFF"/>
                </a:highlight>
                <a:latin typeface="Consolas" panose="020B0609020204030204" pitchFamily="49" charset="0"/>
                <a:ea typeface="MS PGothic" panose="020B0600070205080204" pitchFamily="34" charset="-128"/>
              </a:rPr>
              <a:t>&gt;</a:t>
            </a:r>
          </a:p>
          <a:p>
            <a:pPr defTabSz="685000" eaLnBrk="0" hangingPunct="0">
              <a:defRPr/>
            </a:pPr>
            <a:endParaRPr lang="en-US" sz="825"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538088" y="3709174"/>
            <a:ext cx="2390159" cy="1456897"/>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85448" eaLnBrk="0" hangingPunct="0">
                <a:defRPr/>
              </a:pPr>
              <a:r>
                <a:rPr lang="en-US" sz="1500" dirty="0" err="1">
                  <a:gradFill>
                    <a:gsLst>
                      <a:gs pos="0">
                        <a:srgbClr val="FFFFFF"/>
                      </a:gs>
                      <a:gs pos="100000">
                        <a:srgbClr val="FFFFFF"/>
                      </a:gs>
                    </a:gsLst>
                    <a:lin ang="5400000" scaled="0"/>
                  </a:gradFill>
                </a:rPr>
                <a:t>Config</a:t>
              </a:r>
              <a:endParaRPr lang="en-US" sz="15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323232"/>
                </a:solidFill>
              </a:rPr>
              <a:t>Application type</a:t>
            </a:r>
          </a:p>
        </p:txBody>
      </p:sp>
      <p:sp>
        <p:nvSpPr>
          <p:cNvPr id="2" name="Text Placeholder 1"/>
          <p:cNvSpPr>
            <a:spLocks noGrp="1"/>
          </p:cNvSpPr>
          <p:nvPr>
            <p:ph type="body" sz="quarter" idx="4294967295"/>
          </p:nvPr>
        </p:nvSpPr>
        <p:spPr>
          <a:xfrm>
            <a:off x="0" y="1749425"/>
            <a:ext cx="8740775" cy="1293813"/>
          </a:xfrm>
        </p:spPr>
        <p:txBody>
          <a:bodyPr/>
          <a:lstStyle/>
          <a:p>
            <a:r>
              <a:rPr lang="en-US" sz="2325" dirty="0">
                <a:solidFill>
                  <a:srgbClr val="323232"/>
                </a:solidFill>
              </a:rPr>
              <a:t>Declarative template for creating an application</a:t>
            </a:r>
          </a:p>
          <a:p>
            <a:r>
              <a:rPr lang="en-US" sz="2325" dirty="0">
                <a:solidFill>
                  <a:srgbClr val="323232"/>
                </a:solidFill>
              </a:rPr>
              <a:t>Based on a set of service types</a:t>
            </a:r>
          </a:p>
          <a:p>
            <a:r>
              <a:rPr lang="en-US" sz="2325" dirty="0">
                <a:solidFill>
                  <a:srgbClr val="323232"/>
                </a:solidFill>
              </a:rPr>
              <a:t>Used for packaging, deployment, and versioning</a:t>
            </a:r>
          </a:p>
        </p:txBody>
      </p:sp>
      <p:sp>
        <p:nvSpPr>
          <p:cNvPr id="4" name="Rectangle 3"/>
          <p:cNvSpPr/>
          <p:nvPr/>
        </p:nvSpPr>
        <p:spPr bwMode="auto">
          <a:xfrm>
            <a:off x="3015760" y="3332444"/>
            <a:ext cx="2857354" cy="448276"/>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Application Type A</a:t>
            </a:r>
          </a:p>
        </p:txBody>
      </p:sp>
      <p:sp>
        <p:nvSpPr>
          <p:cNvPr id="6" name="Rectangle 5"/>
          <p:cNvSpPr/>
          <p:nvPr/>
        </p:nvSpPr>
        <p:spPr bwMode="auto">
          <a:xfrm>
            <a:off x="737191" y="4381588"/>
            <a:ext cx="1848876" cy="448276"/>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Service Type 1</a:t>
            </a:r>
          </a:p>
        </p:txBody>
      </p:sp>
      <p:sp>
        <p:nvSpPr>
          <p:cNvPr id="7" name="Rectangle 6"/>
          <p:cNvSpPr/>
          <p:nvPr/>
        </p:nvSpPr>
        <p:spPr bwMode="auto">
          <a:xfrm>
            <a:off x="3523007" y="4381588"/>
            <a:ext cx="1848876" cy="448276"/>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Service Type 2</a:t>
            </a:r>
          </a:p>
        </p:txBody>
      </p:sp>
      <p:sp>
        <p:nvSpPr>
          <p:cNvPr id="8" name="Rectangle 7"/>
          <p:cNvSpPr/>
          <p:nvPr/>
        </p:nvSpPr>
        <p:spPr bwMode="auto">
          <a:xfrm>
            <a:off x="6308823" y="4381588"/>
            <a:ext cx="1848876" cy="448276"/>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Service Type 3</a:t>
            </a:r>
          </a:p>
        </p:txBody>
      </p:sp>
      <p:sp>
        <p:nvSpPr>
          <p:cNvPr id="9" name="Rectangle 8"/>
          <p:cNvSpPr/>
          <p:nvPr/>
        </p:nvSpPr>
        <p:spPr bwMode="auto">
          <a:xfrm>
            <a:off x="488543" y="4915146"/>
            <a:ext cx="759368" cy="448276"/>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Code</a:t>
            </a:r>
          </a:p>
        </p:txBody>
      </p:sp>
      <p:sp>
        <p:nvSpPr>
          <p:cNvPr id="10" name="Rectangle 9"/>
          <p:cNvSpPr/>
          <p:nvPr/>
        </p:nvSpPr>
        <p:spPr bwMode="auto">
          <a:xfrm>
            <a:off x="1303940" y="4915146"/>
            <a:ext cx="759368" cy="448276"/>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err="1">
                <a:gradFill>
                  <a:gsLst>
                    <a:gs pos="0">
                      <a:srgbClr val="FFFFFF"/>
                    </a:gs>
                    <a:gs pos="100000">
                      <a:srgbClr val="FFFFFF"/>
                    </a:gs>
                  </a:gsLst>
                  <a:lin ang="5400000" scaled="0"/>
                </a:gradFill>
              </a:rPr>
              <a:t>Config</a:t>
            </a:r>
            <a:endParaRPr lang="en-US" sz="1500" dirty="0">
              <a:gradFill>
                <a:gsLst>
                  <a:gs pos="0">
                    <a:srgbClr val="FFFFFF"/>
                  </a:gs>
                  <a:gs pos="100000">
                    <a:srgbClr val="FFFFFF"/>
                  </a:gs>
                </a:gsLst>
                <a:lin ang="5400000" scaled="0"/>
              </a:gradFill>
            </a:endParaRPr>
          </a:p>
        </p:txBody>
      </p:sp>
      <p:sp>
        <p:nvSpPr>
          <p:cNvPr id="11" name="Rectangle 10"/>
          <p:cNvSpPr/>
          <p:nvPr/>
        </p:nvSpPr>
        <p:spPr bwMode="auto">
          <a:xfrm>
            <a:off x="2119333" y="4915207"/>
            <a:ext cx="759368" cy="448276"/>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Data</a:t>
            </a:r>
          </a:p>
        </p:txBody>
      </p:sp>
      <p:sp>
        <p:nvSpPr>
          <p:cNvPr id="12" name="Rectangle 11"/>
          <p:cNvSpPr/>
          <p:nvPr/>
        </p:nvSpPr>
        <p:spPr bwMode="auto">
          <a:xfrm>
            <a:off x="3277369" y="4915083"/>
            <a:ext cx="759368" cy="448276"/>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Code</a:t>
            </a:r>
          </a:p>
        </p:txBody>
      </p:sp>
      <p:sp>
        <p:nvSpPr>
          <p:cNvPr id="13" name="Rectangle 12"/>
          <p:cNvSpPr/>
          <p:nvPr/>
        </p:nvSpPr>
        <p:spPr bwMode="auto">
          <a:xfrm>
            <a:off x="4092766" y="4915083"/>
            <a:ext cx="759368" cy="448276"/>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err="1">
                <a:gradFill>
                  <a:gsLst>
                    <a:gs pos="0">
                      <a:srgbClr val="FFFFFF"/>
                    </a:gs>
                    <a:gs pos="100000">
                      <a:srgbClr val="FFFFFF"/>
                    </a:gs>
                  </a:gsLst>
                  <a:lin ang="5400000" scaled="0"/>
                </a:gradFill>
              </a:rPr>
              <a:t>Config</a:t>
            </a:r>
            <a:endParaRPr lang="en-US" sz="1500" dirty="0">
              <a:gradFill>
                <a:gsLst>
                  <a:gs pos="0">
                    <a:srgbClr val="FFFFFF"/>
                  </a:gs>
                  <a:gs pos="100000">
                    <a:srgbClr val="FFFFFF"/>
                  </a:gs>
                </a:gsLst>
                <a:lin ang="5400000" scaled="0"/>
              </a:gradFill>
            </a:endParaRPr>
          </a:p>
        </p:txBody>
      </p:sp>
      <p:sp>
        <p:nvSpPr>
          <p:cNvPr id="14" name="Rectangle 13"/>
          <p:cNvSpPr/>
          <p:nvPr/>
        </p:nvSpPr>
        <p:spPr bwMode="auto">
          <a:xfrm>
            <a:off x="4908160" y="4915146"/>
            <a:ext cx="759368" cy="448276"/>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Data</a:t>
            </a:r>
          </a:p>
        </p:txBody>
      </p:sp>
      <p:sp>
        <p:nvSpPr>
          <p:cNvPr id="15" name="Rectangle 14"/>
          <p:cNvSpPr/>
          <p:nvPr/>
        </p:nvSpPr>
        <p:spPr bwMode="auto">
          <a:xfrm>
            <a:off x="6066197" y="4911540"/>
            <a:ext cx="759368" cy="448276"/>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Code</a:t>
            </a:r>
          </a:p>
        </p:txBody>
      </p:sp>
      <p:sp>
        <p:nvSpPr>
          <p:cNvPr id="16" name="Rectangle 15"/>
          <p:cNvSpPr/>
          <p:nvPr/>
        </p:nvSpPr>
        <p:spPr bwMode="auto">
          <a:xfrm>
            <a:off x="6881590" y="4911540"/>
            <a:ext cx="759368" cy="448276"/>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err="1">
                <a:gradFill>
                  <a:gsLst>
                    <a:gs pos="0">
                      <a:srgbClr val="FFFFFF"/>
                    </a:gs>
                    <a:gs pos="100000">
                      <a:srgbClr val="FFFFFF"/>
                    </a:gs>
                  </a:gsLst>
                  <a:lin ang="5400000" scaled="0"/>
                </a:gradFill>
              </a:rPr>
              <a:t>Config</a:t>
            </a:r>
            <a:endParaRPr lang="en-US" sz="1500" dirty="0">
              <a:gradFill>
                <a:gsLst>
                  <a:gs pos="0">
                    <a:srgbClr val="FFFFFF"/>
                  </a:gs>
                  <a:gs pos="100000">
                    <a:srgbClr val="FFFFFF"/>
                  </a:gs>
                </a:gsLst>
                <a:lin ang="5400000" scaled="0"/>
              </a:gradFill>
            </a:endParaRPr>
          </a:p>
        </p:txBody>
      </p:sp>
      <p:sp>
        <p:nvSpPr>
          <p:cNvPr id="17" name="Rectangle 16"/>
          <p:cNvSpPr/>
          <p:nvPr/>
        </p:nvSpPr>
        <p:spPr bwMode="auto">
          <a:xfrm>
            <a:off x="7696987" y="4911603"/>
            <a:ext cx="759368" cy="448276"/>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1" rIns="0" bIns="34281" numCol="1" rtlCol="0" anchor="ctr" anchorCtr="0" compatLnSpc="1">
            <a:prstTxWarp prst="textNoShape">
              <a:avLst/>
            </a:prstTxWarp>
          </a:bodyPr>
          <a:lstStyle/>
          <a:p>
            <a:pPr algn="ctr" defTabSz="685448" eaLnBrk="0" hangingPunct="0">
              <a:defRPr/>
            </a:pPr>
            <a:r>
              <a:rPr lang="en-US" sz="1500" dirty="0">
                <a:gradFill>
                  <a:gsLst>
                    <a:gs pos="0">
                      <a:srgbClr val="FFFFFF"/>
                    </a:gs>
                    <a:gs pos="100000">
                      <a:srgbClr val="FFFFFF"/>
                    </a:gs>
                  </a:gsLst>
                  <a:lin ang="5400000" scaled="0"/>
                </a:gradFill>
              </a:rPr>
              <a:t>Data</a:t>
            </a:r>
          </a:p>
        </p:txBody>
      </p:sp>
      <p:cxnSp>
        <p:nvCxnSpPr>
          <p:cNvPr id="18" name="Straight Connector 17"/>
          <p:cNvCxnSpPr/>
          <p:nvPr/>
        </p:nvCxnSpPr>
        <p:spPr>
          <a:xfrm>
            <a:off x="1655609" y="3989345"/>
            <a:ext cx="574573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4444435" y="3780718"/>
            <a:ext cx="3011" cy="6008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1661629" y="3989346"/>
            <a:ext cx="0" cy="39224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444435" y="3989346"/>
            <a:ext cx="0" cy="39224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396181" y="3989346"/>
            <a:ext cx="0" cy="39224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1" name="TextBox 20"/>
          <p:cNvSpPr txBox="1"/>
          <p:nvPr/>
        </p:nvSpPr>
        <p:spPr>
          <a:xfrm>
            <a:off x="353148" y="1080135"/>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b="0" dirty="0">
                <a:solidFill>
                  <a:srgbClr val="FF8A00"/>
                </a:solidFill>
                <a:latin typeface="Segoe UI Light" panose="020B0502040204020203" pitchFamily="34" charset="0"/>
                <a:cs typeface="Segoe UI Light" panose="020B0502040204020203" pitchFamily="34" charset="0"/>
              </a:rPr>
              <a:t>Compute</a:t>
            </a:r>
            <a:endParaRPr lang="en-US" sz="3600" b="0" dirty="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2" name="Title 1">
            <a:extLst>
              <a:ext uri="{FF2B5EF4-FFF2-40B4-BE49-F238E27FC236}">
                <a16:creationId xmlns:a16="http://schemas.microsoft.com/office/drawing/2014/main" id="{5D08A0C4-1B1C-4175-AFD6-D41A052A53E8}"/>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endParaRPr lang="en-US" dirty="0"/>
          </a:p>
        </p:txBody>
      </p:sp>
    </p:spTree>
    <p:extLst>
      <p:ext uri="{BB962C8B-B14F-4D97-AF65-F5344CB8AC3E}">
        <p14:creationId xmlns:p14="http://schemas.microsoft.com/office/powerpoint/2010/main" val="164591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App Service</a:t>
            </a:r>
          </a:p>
        </p:txBody>
      </p:sp>
      <p:sp>
        <p:nvSpPr>
          <p:cNvPr id="70" name="TextBox 69"/>
          <p:cNvSpPr txBox="1"/>
          <p:nvPr/>
        </p:nvSpPr>
        <p:spPr>
          <a:xfrm>
            <a:off x="202553" y="2047199"/>
            <a:ext cx="2890561" cy="3603628"/>
          </a:xfrm>
          <a:prstGeom prst="rect">
            <a:avLst/>
          </a:prstGeom>
          <a:solidFill>
            <a:schemeClr val="accent1"/>
          </a:solidFill>
        </p:spPr>
        <p:txBody>
          <a:bodyPr wrap="square" lIns="134414" tIns="107531" rIns="134414" bIns="107531" rtlCol="0">
            <a:noAutofit/>
          </a:bodyPr>
          <a:lstStyle/>
          <a:p>
            <a:pPr algn="ctr" defTabSz="671603">
              <a:lnSpc>
                <a:spcPct val="90000"/>
              </a:lnSpc>
              <a:tabLst>
                <a:tab pos="658373" algn="l"/>
              </a:tabLst>
              <a:defRPr/>
            </a:pPr>
            <a:r>
              <a:rPr lang="en-US"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3126723" y="2047200"/>
            <a:ext cx="2890561" cy="3603628"/>
          </a:xfrm>
          <a:prstGeom prst="rect">
            <a:avLst/>
          </a:prstGeom>
          <a:solidFill>
            <a:schemeClr val="accent4"/>
          </a:solidFill>
        </p:spPr>
        <p:txBody>
          <a:bodyPr wrap="square" lIns="134414" tIns="107531" rIns="134414" bIns="107531" rtlCol="0">
            <a:noAutofit/>
          </a:bodyPr>
          <a:lstStyle/>
          <a:p>
            <a:pPr algn="ctr" defTabSz="671603">
              <a:lnSpc>
                <a:spcPct val="90000"/>
              </a:lnSpc>
              <a:tabLst>
                <a:tab pos="658373" algn="l"/>
              </a:tabLst>
              <a:defRPr/>
            </a:pPr>
            <a:r>
              <a:rPr lang="en-US"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6050893" y="2047200"/>
            <a:ext cx="2890561" cy="3603628"/>
          </a:xfrm>
          <a:prstGeom prst="rect">
            <a:avLst/>
          </a:prstGeom>
          <a:solidFill>
            <a:schemeClr val="accent1"/>
          </a:solidFill>
        </p:spPr>
        <p:txBody>
          <a:bodyPr wrap="square" lIns="134414" tIns="107531" rIns="134414" bIns="107531" rtlCol="0">
            <a:noAutofit/>
          </a:bodyPr>
          <a:lstStyle/>
          <a:p>
            <a:pPr algn="ctr" defTabSz="671603">
              <a:lnSpc>
                <a:spcPct val="90000"/>
              </a:lnSpc>
              <a:tabLst>
                <a:tab pos="658373" algn="l"/>
              </a:tabLst>
              <a:defRPr/>
            </a:pPr>
            <a:r>
              <a:rPr lang="en-US"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269916" y="4339431"/>
            <a:ext cx="1308671" cy="708812"/>
            <a:chOff x="366275" y="4735511"/>
            <a:chExt cx="1780136"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10" name="TextBox 109"/>
            <p:cNvSpPr txBox="1"/>
            <p:nvPr/>
          </p:nvSpPr>
          <p:spPr>
            <a:xfrm>
              <a:off x="366275" y="5379331"/>
              <a:ext cx="1780136" cy="320213"/>
            </a:xfrm>
            <a:prstGeom prst="rect">
              <a:avLst/>
            </a:prstGeom>
            <a:noFill/>
            <a:ln w="0">
              <a:noFill/>
            </a:ln>
          </p:spPr>
          <p:txBody>
            <a:bodyPr wrap="none" lIns="68570" tIns="34285" rIns="68570" bIns="3428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494">
                <a:defRPr/>
              </a:pPr>
              <a:r>
                <a:rPr lang="en-US" sz="1200" dirty="0">
                  <a:latin typeface="Segoe UI"/>
                </a:rPr>
                <a:t>AAD integrated </a:t>
              </a:r>
            </a:p>
          </p:txBody>
        </p:sp>
      </p:grpSp>
      <p:grpSp>
        <p:nvGrpSpPr>
          <p:cNvPr id="31" name="Group 30"/>
          <p:cNvGrpSpPr/>
          <p:nvPr/>
        </p:nvGrpSpPr>
        <p:grpSpPr>
          <a:xfrm>
            <a:off x="1576614" y="4285158"/>
            <a:ext cx="1581183" cy="764905"/>
            <a:chOff x="2143724" y="4661692"/>
            <a:chExt cx="2150823" cy="1040323"/>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16" name="TextBox 115"/>
            <p:cNvSpPr txBox="1"/>
            <p:nvPr/>
          </p:nvSpPr>
          <p:spPr>
            <a:xfrm>
              <a:off x="2143724" y="5381802"/>
              <a:ext cx="2150823" cy="320213"/>
            </a:xfrm>
            <a:prstGeom prst="rect">
              <a:avLst/>
            </a:prstGeom>
            <a:noFill/>
          </p:spPr>
          <p:txBody>
            <a:bodyPr wrap="none" lIns="68570" tIns="34285" rIns="68570" bIns="3428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494">
                <a:defRPr/>
              </a:pPr>
              <a:r>
                <a:rPr lang="en-US" sz="1200" dirty="0">
                  <a:latin typeface="Segoe UI"/>
                </a:rPr>
                <a:t>Secure + compliant </a:t>
              </a:r>
            </a:p>
          </p:txBody>
        </p:sp>
      </p:grpSp>
      <p:grpSp>
        <p:nvGrpSpPr>
          <p:cNvPr id="35" name="Group 34"/>
          <p:cNvGrpSpPr/>
          <p:nvPr/>
        </p:nvGrpSpPr>
        <p:grpSpPr>
          <a:xfrm>
            <a:off x="3168333" y="4280634"/>
            <a:ext cx="1359967" cy="933807"/>
            <a:chOff x="4308879" y="4655544"/>
            <a:chExt cx="1849910" cy="1270044"/>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25" name="TextBox 124"/>
            <p:cNvSpPr txBox="1"/>
            <p:nvPr/>
          </p:nvSpPr>
          <p:spPr>
            <a:xfrm>
              <a:off x="4308879" y="5379332"/>
              <a:ext cx="1849910" cy="546256"/>
            </a:xfrm>
            <a:prstGeom prst="rect">
              <a:avLst/>
            </a:prstGeom>
            <a:noFill/>
          </p:spPr>
          <p:txBody>
            <a:bodyPr wrap="none" lIns="68570" tIns="34285" rIns="68570" bIns="3428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494">
                <a:defRPr/>
              </a:pPr>
              <a:r>
                <a:rPr lang="en-US" sz="1200" dirty="0">
                  <a:latin typeface="Segoe UI"/>
                </a:rPr>
                <a:t>Reduced</a:t>
              </a:r>
              <a:br>
                <a:rPr lang="en-US" sz="1200" dirty="0">
                  <a:latin typeface="Segoe UI"/>
                </a:rPr>
              </a:br>
              <a:r>
                <a:rPr lang="en-US" sz="1200" dirty="0">
                  <a:latin typeface="Segoe UI"/>
                </a:rPr>
                <a:t>operations costs </a:t>
              </a:r>
            </a:p>
          </p:txBody>
        </p:sp>
      </p:grpSp>
      <p:grpSp>
        <p:nvGrpSpPr>
          <p:cNvPr id="36" name="Group 35"/>
          <p:cNvGrpSpPr/>
          <p:nvPr/>
        </p:nvGrpSpPr>
        <p:grpSpPr>
          <a:xfrm>
            <a:off x="4800848" y="4236129"/>
            <a:ext cx="983262" cy="978311"/>
            <a:chOff x="6529527" y="4595017"/>
            <a:chExt cx="1337493" cy="1330570"/>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28" name="TextBox 127"/>
            <p:cNvSpPr txBox="1"/>
            <p:nvPr/>
          </p:nvSpPr>
          <p:spPr>
            <a:xfrm>
              <a:off x="6529527" y="5379332"/>
              <a:ext cx="1337493" cy="546255"/>
            </a:xfrm>
            <a:prstGeom prst="rect">
              <a:avLst/>
            </a:prstGeom>
            <a:noFill/>
          </p:spPr>
          <p:txBody>
            <a:bodyPr wrap="none" lIns="68570" tIns="34285" rIns="68570" bIns="3428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494">
                <a:defRPr/>
              </a:pPr>
              <a:r>
                <a:rPr lang="en-US" sz="1200" dirty="0">
                  <a:latin typeface="Segoe UI"/>
                </a:rPr>
                <a:t>Backup and</a:t>
              </a:r>
              <a:br>
                <a:rPr lang="en-US" sz="1200" dirty="0">
                  <a:latin typeface="Segoe UI"/>
                </a:rPr>
              </a:br>
              <a:r>
                <a:rPr lang="en-US" sz="1200" dirty="0">
                  <a:latin typeface="Segoe UI"/>
                </a:rPr>
                <a:t>recovery </a:t>
              </a:r>
            </a:p>
          </p:txBody>
        </p:sp>
      </p:grpSp>
      <p:grpSp>
        <p:nvGrpSpPr>
          <p:cNvPr id="39" name="Group 38"/>
          <p:cNvGrpSpPr/>
          <p:nvPr/>
        </p:nvGrpSpPr>
        <p:grpSpPr>
          <a:xfrm>
            <a:off x="7702453" y="4276398"/>
            <a:ext cx="1032956" cy="938040"/>
            <a:chOff x="10476471" y="4649786"/>
            <a:chExt cx="1405092" cy="1275800"/>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40" name="TextBox 139"/>
            <p:cNvSpPr txBox="1"/>
            <p:nvPr/>
          </p:nvSpPr>
          <p:spPr>
            <a:xfrm>
              <a:off x="10476471" y="5379330"/>
              <a:ext cx="1405092" cy="546256"/>
            </a:xfrm>
            <a:prstGeom prst="rect">
              <a:avLst/>
            </a:prstGeom>
            <a:noFill/>
          </p:spPr>
          <p:txBody>
            <a:bodyPr wrap="none" lIns="68570" tIns="34285" rIns="68570" bIns="3428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671494">
                <a:defRPr/>
              </a:pPr>
              <a:r>
                <a:rPr lang="en-US" sz="1200" dirty="0">
                  <a:latin typeface="Segoe UI"/>
                </a:rPr>
                <a:t>App gallery</a:t>
              </a:r>
              <a:br>
                <a:rPr lang="en-US" sz="1200" dirty="0">
                  <a:latin typeface="Segoe UI"/>
                </a:rPr>
              </a:br>
              <a:r>
                <a:rPr lang="en-US" sz="1200" dirty="0">
                  <a:latin typeface="Segoe UI"/>
                </a:rPr>
                <a:t>marketplace</a:t>
              </a:r>
            </a:p>
          </p:txBody>
        </p:sp>
      </p:grpSp>
      <p:grpSp>
        <p:nvGrpSpPr>
          <p:cNvPr id="29" name="Group 28"/>
          <p:cNvGrpSpPr/>
          <p:nvPr/>
        </p:nvGrpSpPr>
        <p:grpSpPr>
          <a:xfrm>
            <a:off x="256293" y="2820686"/>
            <a:ext cx="1335923" cy="1009955"/>
            <a:chOff x="347739" y="2669912"/>
            <a:chExt cx="1817207" cy="1373608"/>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07" name="TextBox 106"/>
            <p:cNvSpPr txBox="1"/>
            <p:nvPr/>
          </p:nvSpPr>
          <p:spPr>
            <a:xfrm>
              <a:off x="347739" y="3497265"/>
              <a:ext cx="1817207" cy="546255"/>
            </a:xfrm>
            <a:prstGeom prst="rect">
              <a:avLst/>
            </a:prstGeom>
            <a:noFill/>
            <a:ln w="0">
              <a:noFill/>
            </a:ln>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Global data</a:t>
              </a:r>
              <a:br>
                <a:rPr lang="en-US" sz="1200" kern="0" dirty="0">
                  <a:gradFill>
                    <a:gsLst>
                      <a:gs pos="0">
                        <a:srgbClr val="FFFFFF"/>
                      </a:gs>
                      <a:gs pos="100000">
                        <a:srgbClr val="FFFFFF"/>
                      </a:gs>
                    </a:gsLst>
                    <a:lin ang="5400000" scaled="1"/>
                  </a:gradFill>
                  <a:latin typeface="Segoe UI"/>
                </a:rPr>
              </a:br>
              <a:r>
                <a:rPr lang="en-US" sz="12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1724093" y="2884243"/>
            <a:ext cx="1286229" cy="780197"/>
            <a:chOff x="2344332" y="2756352"/>
            <a:chExt cx="1749607"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13" name="TextBox 112"/>
            <p:cNvSpPr txBox="1"/>
            <p:nvPr/>
          </p:nvSpPr>
          <p:spPr>
            <a:xfrm>
              <a:off x="2344332" y="3497261"/>
              <a:ext cx="1749607" cy="320213"/>
            </a:xfrm>
            <a:prstGeom prst="rect">
              <a:avLst/>
            </a:prstGeom>
            <a:noFill/>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3071349" y="2887218"/>
            <a:ext cx="1553931" cy="943420"/>
            <a:chOff x="4176956" y="2760400"/>
            <a:chExt cx="2113753" cy="1283118"/>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19" name="TextBox 118"/>
            <p:cNvSpPr txBox="1"/>
            <p:nvPr/>
          </p:nvSpPr>
          <p:spPr>
            <a:xfrm>
              <a:off x="4176956" y="3497262"/>
              <a:ext cx="2113753" cy="546256"/>
            </a:xfrm>
            <a:prstGeom prst="rect">
              <a:avLst/>
            </a:prstGeom>
            <a:noFill/>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Built-in auto scale</a:t>
              </a:r>
              <a:br>
                <a:rPr lang="en-US" sz="1200" kern="0" dirty="0">
                  <a:gradFill>
                    <a:gsLst>
                      <a:gs pos="0">
                        <a:srgbClr val="FFFFFF"/>
                      </a:gs>
                      <a:gs pos="100000">
                        <a:srgbClr val="FFFFFF"/>
                      </a:gs>
                    </a:gsLst>
                    <a:lin ang="5400000" scaled="1"/>
                  </a:gradFill>
                  <a:latin typeface="Segoe UI"/>
                </a:rPr>
              </a:br>
              <a:r>
                <a:rPr lang="en-US" sz="12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4507500" y="2825063"/>
            <a:ext cx="1569961" cy="1005574"/>
            <a:chOff x="6130497" y="2675866"/>
            <a:chExt cx="2135557" cy="1367652"/>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22" name="TextBox 121"/>
            <p:cNvSpPr txBox="1"/>
            <p:nvPr/>
          </p:nvSpPr>
          <p:spPr>
            <a:xfrm>
              <a:off x="6130497" y="3497262"/>
              <a:ext cx="2135557" cy="546256"/>
            </a:xfrm>
            <a:prstGeom prst="rect">
              <a:avLst/>
            </a:prstGeom>
            <a:noFill/>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High availability</a:t>
              </a:r>
              <a:br>
                <a:rPr lang="en-US" sz="1200" kern="0" dirty="0">
                  <a:gradFill>
                    <a:gsLst>
                      <a:gs pos="0">
                        <a:srgbClr val="FFFFFF"/>
                      </a:gs>
                      <a:gs pos="100000">
                        <a:srgbClr val="FFFFFF"/>
                      </a:gs>
                    </a:gsLst>
                    <a:lin ang="5400000" scaled="1"/>
                  </a:gradFill>
                  <a:latin typeface="Segoe UI"/>
                </a:rPr>
              </a:br>
              <a:r>
                <a:rPr lang="en-US" sz="12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6029430" y="2826813"/>
            <a:ext cx="1488208" cy="1003824"/>
            <a:chOff x="8200722" y="2678247"/>
            <a:chExt cx="2024353" cy="136527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31" name="TextBox 130"/>
            <p:cNvSpPr txBox="1"/>
            <p:nvPr/>
          </p:nvSpPr>
          <p:spPr>
            <a:xfrm>
              <a:off x="8200722" y="3497262"/>
              <a:ext cx="2024353" cy="546256"/>
            </a:xfrm>
            <a:prstGeom prst="rect">
              <a:avLst/>
            </a:prstGeom>
            <a:noFill/>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.NET, Java, PHP,</a:t>
              </a:r>
              <a:br>
                <a:rPr lang="en-US" sz="1200" kern="0" dirty="0">
                  <a:gradFill>
                    <a:gsLst>
                      <a:gs pos="0">
                        <a:srgbClr val="FFFFFF"/>
                      </a:gs>
                      <a:gs pos="100000">
                        <a:srgbClr val="FFFFFF"/>
                      </a:gs>
                    </a:gsLst>
                    <a:lin ang="5400000" scaled="1"/>
                  </a:gradFill>
                  <a:latin typeface="Segoe UI"/>
                </a:rPr>
              </a:br>
              <a:r>
                <a:rPr lang="en-US" sz="12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7713677" y="2836442"/>
            <a:ext cx="1010513" cy="994194"/>
            <a:chOff x="10491736" y="2691344"/>
            <a:chExt cx="1374563"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latin typeface="Segoe UI"/>
              </a:endParaRPr>
            </a:p>
          </p:txBody>
        </p:sp>
        <p:sp>
          <p:nvSpPr>
            <p:cNvPr id="134" name="TextBox 133"/>
            <p:cNvSpPr txBox="1"/>
            <p:nvPr/>
          </p:nvSpPr>
          <p:spPr>
            <a:xfrm>
              <a:off x="10491736" y="3497262"/>
              <a:ext cx="1374563" cy="546256"/>
            </a:xfrm>
            <a:prstGeom prst="rect">
              <a:avLst/>
            </a:prstGeom>
            <a:noFill/>
          </p:spPr>
          <p:txBody>
            <a:bodyPr wrap="none" lIns="68570" tIns="34285" rIns="68570" bIns="34285" rtlCol="0">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Staging and</a:t>
              </a:r>
              <a:br>
                <a:rPr lang="en-US" sz="1200" kern="0" dirty="0">
                  <a:gradFill>
                    <a:gsLst>
                      <a:gs pos="0">
                        <a:srgbClr val="FFFFFF"/>
                      </a:gs>
                      <a:gs pos="100000">
                        <a:srgbClr val="FFFFFF"/>
                      </a:gs>
                    </a:gsLst>
                    <a:lin ang="5400000" scaled="1"/>
                  </a:gradFill>
                  <a:latin typeface="Segoe UI"/>
                </a:rPr>
              </a:br>
              <a:r>
                <a:rPr lang="en-US" sz="12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6084523" y="4278880"/>
            <a:ext cx="1374098" cy="928896"/>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4"/>
              <a:ext cx="1869134" cy="772299"/>
            </a:xfrm>
            <a:prstGeom prst="rect">
              <a:avLst/>
            </a:prstGeom>
            <a:noFill/>
          </p:spPr>
          <p:txBody>
            <a:bodyPr wrap="square" lIns="68570" tIns="34285" rIns="68570" bIns="34285" rtlCol="0" anchor="b">
              <a:spAutoFit/>
            </a:bodyPr>
            <a:lstStyle/>
            <a:p>
              <a:pPr algn="ctr" defTabSz="671494">
                <a:lnSpc>
                  <a:spcPct val="90000"/>
                </a:lnSpc>
                <a:defRPr/>
              </a:pPr>
              <a:r>
                <a:rPr lang="en-US" sz="12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05431" y="1093062"/>
            <a:ext cx="672319" cy="672414"/>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67217" tIns="33608" rIns="67217" bIns="33608" numCol="1" anchor="t" anchorCtr="0" compatLnSpc="1">
            <a:prstTxWarp prst="textNoShape">
              <a:avLst/>
            </a:prstTxWarp>
          </a:bodyPr>
          <a:lstStyle/>
          <a:p>
            <a:pPr defTabSz="685646"/>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316" y="2007710"/>
            <a:ext cx="6761371" cy="3502070"/>
          </a:xfrm>
          <a:prstGeom prst="rect">
            <a:avLst/>
          </a:prstGeom>
        </p:spPr>
      </p:pic>
    </p:spTree>
    <p:extLst>
      <p:ext uri="{BB962C8B-B14F-4D97-AF65-F5344CB8AC3E}">
        <p14:creationId xmlns:p14="http://schemas.microsoft.com/office/powerpoint/2010/main" val="3292301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56" y="1987086"/>
            <a:ext cx="7243292" cy="3912353"/>
          </a:xfrm>
          <a:prstGeom prst="rect">
            <a:avLst/>
          </a:prstGeom>
        </p:spPr>
      </p:pic>
    </p:spTree>
    <p:extLst>
      <p:ext uri="{BB962C8B-B14F-4D97-AF65-F5344CB8AC3E}">
        <p14:creationId xmlns:p14="http://schemas.microsoft.com/office/powerpoint/2010/main" val="13345211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665" y="1922305"/>
            <a:ext cx="6234671" cy="4000514"/>
          </a:xfrm>
          <a:prstGeom prst="rect">
            <a:avLst/>
          </a:prstGeom>
        </p:spPr>
      </p:pic>
    </p:spTree>
    <p:extLst>
      <p:ext uri="{BB962C8B-B14F-4D97-AF65-F5344CB8AC3E}">
        <p14:creationId xmlns:p14="http://schemas.microsoft.com/office/powerpoint/2010/main" val="164085384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2167155"/>
            <a:ext cx="7543800" cy="3569834"/>
          </a:xfrm>
          <a:prstGeom prst="rect">
            <a:avLst/>
          </a:prstGeom>
        </p:spPr>
      </p:pic>
    </p:spTree>
    <p:extLst>
      <p:ext uri="{BB962C8B-B14F-4D97-AF65-F5344CB8AC3E}">
        <p14:creationId xmlns:p14="http://schemas.microsoft.com/office/powerpoint/2010/main" val="40515524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b="0" dirty="0">
                <a:solidFill>
                  <a:srgbClr val="FF8A00"/>
                </a:solidFill>
                <a:latin typeface="Segoe UI Light" panose="020B0502040204020203" pitchFamily="34" charset="0"/>
                <a:cs typeface="Segoe UI Light" panose="020B0502040204020203" pitchFamily="34" charset="0"/>
              </a:rPr>
              <a:t>Compute</a:t>
            </a:r>
            <a:endParaRPr lang="en-US" sz="3600" b="0" dirty="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2" name="Title 1">
            <a:extLst>
              <a:ext uri="{FF2B5EF4-FFF2-40B4-BE49-F238E27FC236}">
                <a16:creationId xmlns:a16="http://schemas.microsoft.com/office/drawing/2014/main" id="{D17EB0DD-713C-4881-BF3A-75984727523F}"/>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b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149322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b="0" dirty="0">
                <a:solidFill>
                  <a:srgbClr val="FF8A00"/>
                </a:solidFill>
                <a:latin typeface="Segoe UI Light" panose="020B0502040204020203" pitchFamily="34" charset="0"/>
                <a:cs typeface="Segoe UI Light" panose="020B0502040204020203" pitchFamily="34" charset="0"/>
              </a:rPr>
              <a:t>Compute</a:t>
            </a:r>
            <a:endParaRPr lang="en-US" sz="3600" b="0" dirty="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2" name="Title 1">
            <a:extLst>
              <a:ext uri="{FF2B5EF4-FFF2-40B4-BE49-F238E27FC236}">
                <a16:creationId xmlns:a16="http://schemas.microsoft.com/office/drawing/2014/main" id="{5500B15B-40E7-49F0-918D-3F544C078A3B}"/>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endParaRPr lang="en-US" dirty="0"/>
          </a:p>
        </p:txBody>
      </p:sp>
    </p:spTree>
    <p:extLst>
      <p:ext uri="{BB962C8B-B14F-4D97-AF65-F5344CB8AC3E}">
        <p14:creationId xmlns:p14="http://schemas.microsoft.com/office/powerpoint/2010/main" val="4018631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2894707" y="1749132"/>
            <a:ext cx="3144257" cy="3871613"/>
            <a:chOff x="4158354" y="1189176"/>
            <a:chExt cx="4192342" cy="5162150"/>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4" y="5446463"/>
              <a:ext cx="1828800" cy="904863"/>
            </a:xfrm>
            <a:prstGeom prst="rect">
              <a:avLst/>
            </a:prstGeom>
            <a:noFill/>
          </p:spPr>
          <p:txBody>
            <a:bodyPr wrap="square" lIns="68580" tIns="109728" rIns="137160" bIns="109728" rtlCol="0">
              <a:spAutoFit/>
            </a:bodyPr>
            <a:lstStyle/>
            <a:p>
              <a:pPr algn="ctr" defTabSz="685800" fontAlgn="auto">
                <a:lnSpc>
                  <a:spcPct val="90000"/>
                </a:lnSpc>
                <a:spcBef>
                  <a:spcPts val="0"/>
                </a:spcBef>
                <a:spcAft>
                  <a:spcPts val="900"/>
                </a:spcAft>
                <a:defRPr/>
              </a:pPr>
              <a:r>
                <a:rPr lang="en-US" sz="1650" b="0">
                  <a:solidFill>
                    <a:srgbClr val="0078D7"/>
                  </a:solidFill>
                  <a:latin typeface="Segoe UI Light"/>
                  <a:cs typeface="Segoe UI"/>
                </a:rPr>
                <a:t>Event-driven scale</a:t>
              </a:r>
            </a:p>
          </p:txBody>
        </p:sp>
      </p:grpSp>
      <p:grpSp>
        <p:nvGrpSpPr>
          <p:cNvPr id="204" name="Group 203"/>
          <p:cNvGrpSpPr/>
          <p:nvPr/>
        </p:nvGrpSpPr>
        <p:grpSpPr>
          <a:xfrm>
            <a:off x="5675828" y="1487739"/>
            <a:ext cx="3667044" cy="4133005"/>
            <a:chOff x="7567771" y="840651"/>
            <a:chExt cx="4889392" cy="5510673"/>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1"/>
              <a:ext cx="1828800" cy="904863"/>
            </a:xfrm>
            <a:prstGeom prst="rect">
              <a:avLst/>
            </a:prstGeom>
            <a:noFill/>
          </p:spPr>
          <p:txBody>
            <a:bodyPr wrap="square" lIns="68580" tIns="109728" rIns="137160" bIns="109728" rtlCol="0">
              <a:spAutoFit/>
            </a:bodyPr>
            <a:lstStyle/>
            <a:p>
              <a:pPr algn="ctr" defTabSz="685800" fontAlgn="auto">
                <a:lnSpc>
                  <a:spcPct val="90000"/>
                </a:lnSpc>
                <a:spcBef>
                  <a:spcPts val="0"/>
                </a:spcBef>
                <a:spcAft>
                  <a:spcPts val="900"/>
                </a:spcAft>
                <a:defRPr/>
              </a:pPr>
              <a:r>
                <a:rPr lang="en-US" sz="1650" b="0">
                  <a:solidFill>
                    <a:srgbClr val="0078D7"/>
                  </a:solidFill>
                  <a:latin typeface="Segoe UI Light"/>
                  <a:cs typeface="Segoe UI"/>
                </a:rPr>
                <a:t>Sub-second billing</a:t>
              </a:r>
            </a:p>
          </p:txBody>
        </p:sp>
      </p:grpSp>
      <p:grpSp>
        <p:nvGrpSpPr>
          <p:cNvPr id="202" name="Group 201"/>
          <p:cNvGrpSpPr/>
          <p:nvPr/>
        </p:nvGrpSpPr>
        <p:grpSpPr>
          <a:xfrm>
            <a:off x="618977" y="1441896"/>
            <a:ext cx="1920240" cy="4178849"/>
            <a:chOff x="825302" y="779528"/>
            <a:chExt cx="2560320" cy="5571798"/>
          </a:xfrm>
        </p:grpSpPr>
        <p:sp>
          <p:nvSpPr>
            <p:cNvPr id="60" name="TextBox 59"/>
            <p:cNvSpPr txBox="1"/>
            <p:nvPr/>
          </p:nvSpPr>
          <p:spPr>
            <a:xfrm>
              <a:off x="1300173" y="5446463"/>
              <a:ext cx="1828800" cy="904863"/>
            </a:xfrm>
            <a:prstGeom prst="rect">
              <a:avLst/>
            </a:prstGeom>
            <a:noFill/>
          </p:spPr>
          <p:txBody>
            <a:bodyPr wrap="square" lIns="68580" tIns="109728" rIns="137160" bIns="109728" rtlCol="0">
              <a:spAutoFit/>
            </a:bodyPr>
            <a:lstStyle/>
            <a:p>
              <a:pPr algn="ctr" defTabSz="685800" fontAlgn="auto">
                <a:lnSpc>
                  <a:spcPct val="90000"/>
                </a:lnSpc>
                <a:spcBef>
                  <a:spcPts val="0"/>
                </a:spcBef>
                <a:spcAft>
                  <a:spcPts val="900"/>
                </a:spcAft>
                <a:defRPr/>
              </a:pPr>
              <a:r>
                <a:rPr lang="en-US" sz="1650" b="0">
                  <a:solidFill>
                    <a:srgbClr val="0078D7"/>
                  </a:solidFill>
                  <a:latin typeface="Segoe UI Ligh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a:solidFill>
                    <a:srgbClr val="505050"/>
                  </a:solidFill>
                  <a:latin typeface="Segoe UI"/>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1647825" y="2686050"/>
            <a:ext cx="58483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3" name="Group 2"/>
          <p:cNvGrpSpPr/>
          <p:nvPr/>
        </p:nvGrpSpPr>
        <p:grpSpPr>
          <a:xfrm>
            <a:off x="1650206" y="2889647"/>
            <a:ext cx="1273970" cy="1245052"/>
            <a:chOff x="2200275" y="2709863"/>
            <a:chExt cx="1698626" cy="1660069"/>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4" name="Rectangle 92"/>
            <p:cNvSpPr>
              <a:spLocks noChangeArrowheads="1"/>
            </p:cNvSpPr>
            <p:nvPr/>
          </p:nvSpPr>
          <p:spPr bwMode="auto">
            <a:xfrm>
              <a:off x="2200275" y="4154488"/>
              <a:ext cx="2607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Eve</a:t>
              </a:r>
              <a:endParaRPr lang="en-US" altLang="en-US" sz="1350" b="0" kern="0">
                <a:solidFill>
                  <a:prstClr val="black"/>
                </a:solidFill>
                <a:cs typeface="+mn-cs"/>
              </a:endParaRPr>
            </a:p>
          </p:txBody>
        </p:sp>
        <p:sp>
          <p:nvSpPr>
            <p:cNvPr id="95" name="Rectangle 93"/>
            <p:cNvSpPr>
              <a:spLocks noChangeArrowheads="1"/>
            </p:cNvSpPr>
            <p:nvPr/>
          </p:nvSpPr>
          <p:spPr bwMode="auto">
            <a:xfrm>
              <a:off x="2463800" y="415448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r</a:t>
              </a:r>
              <a:endParaRPr lang="en-US" altLang="en-US" sz="1350" b="0" kern="0">
                <a:solidFill>
                  <a:prstClr val="black"/>
                </a:solidFill>
                <a:cs typeface="+mn-cs"/>
              </a:endParaRPr>
            </a:p>
          </p:txBody>
        </p:sp>
        <p:sp>
          <p:nvSpPr>
            <p:cNvPr id="96" name="Rectangle 94"/>
            <p:cNvSpPr>
              <a:spLocks noChangeArrowheads="1"/>
            </p:cNvSpPr>
            <p:nvPr/>
          </p:nvSpPr>
          <p:spPr bwMode="auto">
            <a:xfrm>
              <a:off x="2535238" y="4154488"/>
              <a:ext cx="9254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y 15 minutes</a:t>
              </a:r>
              <a:endParaRPr lang="en-US" altLang="en-US" sz="1350" b="0" kern="0">
                <a:solidFill>
                  <a:prstClr val="black"/>
                </a:solidFill>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4" name="Group 3"/>
          <p:cNvGrpSpPr/>
          <p:nvPr/>
        </p:nvGrpSpPr>
        <p:grpSpPr>
          <a:xfrm>
            <a:off x="5865019" y="2683669"/>
            <a:ext cx="1633538" cy="1451031"/>
            <a:chOff x="7820025" y="2435225"/>
            <a:chExt cx="2178051" cy="1934707"/>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8" name="Rectangle 96"/>
            <p:cNvSpPr>
              <a:spLocks noChangeArrowheads="1"/>
            </p:cNvSpPr>
            <p:nvPr/>
          </p:nvSpPr>
          <p:spPr bwMode="auto">
            <a:xfrm>
              <a:off x="8751888" y="4154488"/>
              <a:ext cx="8421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Clean table</a:t>
              </a:r>
              <a:endParaRPr lang="en-US" altLang="en-US" sz="1350" b="0" kern="0">
                <a:solidFill>
                  <a:prstClr val="black"/>
                </a:solidFill>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2" name="Group 1"/>
          <p:cNvGrpSpPr/>
          <p:nvPr/>
        </p:nvGrpSpPr>
        <p:grpSpPr>
          <a:xfrm>
            <a:off x="3014663" y="2683669"/>
            <a:ext cx="2658666" cy="1451031"/>
            <a:chOff x="4019550" y="2435225"/>
            <a:chExt cx="3544888" cy="1934707"/>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7" name="Rectangle 95"/>
            <p:cNvSpPr>
              <a:spLocks noChangeArrowheads="1"/>
            </p:cNvSpPr>
            <p:nvPr/>
          </p:nvSpPr>
          <p:spPr bwMode="auto">
            <a:xfrm>
              <a:off x="4800601" y="4154488"/>
              <a:ext cx="20005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Find and clean invalid data</a:t>
              </a:r>
              <a:endParaRPr lang="en-US" altLang="en-US" sz="1350" b="0" kern="0">
                <a:solidFill>
                  <a:prstClr val="black"/>
                </a:solidFill>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106"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107"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Timer based processing</a:t>
            </a:r>
          </a:p>
        </p:txBody>
      </p:sp>
      <p:sp>
        <p:nvSpPr>
          <p:cNvPr id="5" name="Title 4">
            <a:extLst>
              <a:ext uri="{FF2B5EF4-FFF2-40B4-BE49-F238E27FC236}">
                <a16:creationId xmlns:a16="http://schemas.microsoft.com/office/drawing/2014/main" id="{E731A5C1-FD3F-4878-BE36-2CFEA68194E2}"/>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25282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1526381" y="2286000"/>
            <a:ext cx="60912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2" name="Group 1"/>
          <p:cNvGrpSpPr/>
          <p:nvPr/>
        </p:nvGrpSpPr>
        <p:grpSpPr>
          <a:xfrm>
            <a:off x="1526381" y="2288381"/>
            <a:ext cx="1328738" cy="2251131"/>
            <a:chOff x="2035175" y="1908175"/>
            <a:chExt cx="1771650" cy="3001507"/>
          </a:xfrm>
        </p:grpSpPr>
        <p:sp>
          <p:nvSpPr>
            <p:cNvPr id="6" name="Rectangle 5"/>
            <p:cNvSpPr>
              <a:spLocks noChangeArrowheads="1"/>
            </p:cNvSpPr>
            <p:nvPr/>
          </p:nvSpPr>
          <p:spPr bwMode="auto">
            <a:xfrm>
              <a:off x="2147888" y="4475162"/>
              <a:ext cx="9789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File added to</a:t>
              </a:r>
              <a:endParaRPr lang="en-US" altLang="en-US" sz="1350" b="0" kern="0">
                <a:solidFill>
                  <a:prstClr val="black"/>
                </a:solidFill>
                <a:cs typeface="+mn-cs"/>
              </a:endParaRPr>
            </a:p>
          </p:txBody>
        </p:sp>
        <p:sp>
          <p:nvSpPr>
            <p:cNvPr id="7" name="Rectangle 6"/>
            <p:cNvSpPr>
              <a:spLocks noChangeArrowheads="1"/>
            </p:cNvSpPr>
            <p:nvPr/>
          </p:nvSpPr>
          <p:spPr bwMode="auto">
            <a:xfrm>
              <a:off x="2155826" y="4694238"/>
              <a:ext cx="9682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Blob Storage</a:t>
              </a:r>
              <a:endParaRPr lang="en-US" altLang="en-US" sz="1350" b="0" kern="0">
                <a:solidFill>
                  <a:prstClr val="black"/>
                </a:solidFill>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3" name="Group 2"/>
          <p:cNvGrpSpPr/>
          <p:nvPr/>
        </p:nvGrpSpPr>
        <p:grpSpPr>
          <a:xfrm>
            <a:off x="2945606" y="2926557"/>
            <a:ext cx="2934891" cy="1448649"/>
            <a:chOff x="3927475" y="2759075"/>
            <a:chExt cx="3913188" cy="1931532"/>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Rectangle 56"/>
            <p:cNvSpPr>
              <a:spLocks noChangeArrowheads="1"/>
            </p:cNvSpPr>
            <p:nvPr/>
          </p:nvSpPr>
          <p:spPr bwMode="auto">
            <a:xfrm>
              <a:off x="4854575" y="4475163"/>
              <a:ext cx="919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a:t>
              </a:r>
              <a:endParaRPr lang="en-US" altLang="en-US" sz="1350" b="0" kern="0">
                <a:solidFill>
                  <a:prstClr val="black"/>
                </a:solidFill>
                <a:cs typeface="+mn-cs"/>
              </a:endParaRPr>
            </a:p>
          </p:txBody>
        </p:sp>
        <p:sp>
          <p:nvSpPr>
            <p:cNvPr id="58" name="Rectangle 57"/>
            <p:cNvSpPr>
              <a:spLocks noChangeArrowheads="1"/>
            </p:cNvSpPr>
            <p:nvPr/>
          </p:nvSpPr>
          <p:spPr bwMode="auto">
            <a:xfrm>
              <a:off x="4922838" y="4475163"/>
              <a:ext cx="465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ransfo</a:t>
              </a:r>
              <a:endParaRPr lang="en-US" altLang="en-US" sz="1350" b="0" kern="0">
                <a:solidFill>
                  <a:prstClr val="black"/>
                </a:solidFill>
                <a:cs typeface="+mn-cs"/>
              </a:endParaRPr>
            </a:p>
          </p:txBody>
        </p:sp>
        <p:sp>
          <p:nvSpPr>
            <p:cNvPr id="59" name="Rectangle 58"/>
            <p:cNvSpPr>
              <a:spLocks noChangeArrowheads="1"/>
            </p:cNvSpPr>
            <p:nvPr/>
          </p:nvSpPr>
          <p:spPr bwMode="auto">
            <a:xfrm>
              <a:off x="5387975" y="4475163"/>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60" name="Rectangle 59"/>
            <p:cNvSpPr>
              <a:spLocks noChangeArrowheads="1"/>
            </p:cNvSpPr>
            <p:nvPr/>
          </p:nvSpPr>
          <p:spPr bwMode="auto">
            <a:xfrm>
              <a:off x="5448300" y="4475163"/>
              <a:ext cx="10921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m CSV to data</a:t>
              </a:r>
              <a:endParaRPr lang="en-US" altLang="en-US" sz="1350" b="0" kern="0">
                <a:solidFill>
                  <a:prstClr val="black"/>
                </a:solidFill>
                <a:cs typeface="+mn-cs"/>
              </a:endParaRPr>
            </a:p>
          </p:txBody>
        </p:sp>
        <p:sp>
          <p:nvSpPr>
            <p:cNvPr id="61" name="Rectangle 60"/>
            <p:cNvSpPr>
              <a:spLocks noChangeArrowheads="1"/>
            </p:cNvSpPr>
            <p:nvPr/>
          </p:nvSpPr>
          <p:spPr bwMode="auto">
            <a:xfrm>
              <a:off x="6589714" y="4475163"/>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62" name="Rectangle 61"/>
            <p:cNvSpPr>
              <a:spLocks noChangeArrowheads="1"/>
            </p:cNvSpPr>
            <p:nvPr/>
          </p:nvSpPr>
          <p:spPr bwMode="auto">
            <a:xfrm>
              <a:off x="6646863" y="4475163"/>
              <a:ext cx="29281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ows</a:t>
              </a:r>
              <a:endParaRPr lang="en-US" altLang="en-US" sz="1350" b="0" kern="0">
                <a:solidFill>
                  <a:prstClr val="black"/>
                </a:solidFill>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Rectangle 79"/>
            <p:cNvSpPr>
              <a:spLocks noChangeArrowheads="1"/>
            </p:cNvSpPr>
            <p:nvPr/>
          </p:nvSpPr>
          <p:spPr bwMode="auto">
            <a:xfrm>
              <a:off x="4821238" y="3549650"/>
              <a:ext cx="292816"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900" kern="0">
                  <a:solidFill>
                    <a:srgbClr val="0072C6"/>
                  </a:solidFill>
                  <a:latin typeface="Segoe UI Black" panose="020B0A02040204020203" pitchFamily="34" charset="0"/>
                  <a:cs typeface="+mn-cs"/>
                </a:rPr>
                <a:t>CSV</a:t>
              </a:r>
              <a:endParaRPr lang="en-US" altLang="en-US" sz="1350" b="0" kern="0">
                <a:solidFill>
                  <a:prstClr val="black"/>
                </a:solidFill>
                <a:cs typeface="+mn-cs"/>
              </a:endParaRPr>
            </a:p>
          </p:txBody>
        </p:sp>
      </p:grpSp>
      <p:grpSp>
        <p:nvGrpSpPr>
          <p:cNvPr id="92" name="Group 91"/>
          <p:cNvGrpSpPr/>
          <p:nvPr/>
        </p:nvGrpSpPr>
        <p:grpSpPr>
          <a:xfrm>
            <a:off x="5987653" y="2926556"/>
            <a:ext cx="1632347" cy="1612956"/>
            <a:chOff x="7983538" y="2759075"/>
            <a:chExt cx="2176462" cy="2150607"/>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 name="Rectangle 8"/>
            <p:cNvSpPr>
              <a:spLocks noChangeArrowheads="1"/>
            </p:cNvSpPr>
            <p:nvPr/>
          </p:nvSpPr>
          <p:spPr bwMode="auto">
            <a:xfrm>
              <a:off x="9012238" y="4475162"/>
              <a:ext cx="983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P</a:t>
              </a:r>
              <a:endParaRPr lang="en-US" altLang="en-US" sz="1350" b="0" kern="0">
                <a:solidFill>
                  <a:prstClr val="black"/>
                </a:solidFill>
                <a:cs typeface="+mn-cs"/>
              </a:endParaRPr>
            </a:p>
          </p:txBody>
        </p:sp>
        <p:sp>
          <p:nvSpPr>
            <p:cNvPr id="10" name="Rectangle 9"/>
            <p:cNvSpPr>
              <a:spLocks noChangeArrowheads="1"/>
            </p:cNvSpPr>
            <p:nvPr/>
          </p:nvSpPr>
          <p:spPr bwMode="auto">
            <a:xfrm>
              <a:off x="9097963" y="4475162"/>
              <a:ext cx="5599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ower BI</a:t>
              </a:r>
              <a:endParaRPr lang="en-US" altLang="en-US" sz="1350" b="0" kern="0">
                <a:solidFill>
                  <a:prstClr val="black"/>
                </a:solidFill>
                <a:cs typeface="+mn-cs"/>
              </a:endParaRPr>
            </a:p>
          </p:txBody>
        </p:sp>
        <p:sp>
          <p:nvSpPr>
            <p:cNvPr id="11" name="Rectangle 10"/>
            <p:cNvSpPr>
              <a:spLocks noChangeArrowheads="1"/>
            </p:cNvSpPr>
            <p:nvPr/>
          </p:nvSpPr>
          <p:spPr bwMode="auto">
            <a:xfrm>
              <a:off x="8820150" y="4694238"/>
              <a:ext cx="2970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Cha</a:t>
              </a:r>
              <a:endParaRPr lang="en-US" altLang="en-US" sz="1350" b="0" kern="0">
                <a:solidFill>
                  <a:prstClr val="black"/>
                </a:solidFill>
                <a:cs typeface="+mn-cs"/>
              </a:endParaRPr>
            </a:p>
          </p:txBody>
        </p:sp>
        <p:sp>
          <p:nvSpPr>
            <p:cNvPr id="12" name="Rectangle 11"/>
            <p:cNvSpPr>
              <a:spLocks noChangeArrowheads="1"/>
            </p:cNvSpPr>
            <p:nvPr/>
          </p:nvSpPr>
          <p:spPr bwMode="auto">
            <a:xfrm>
              <a:off x="9117014" y="469423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13" name="Rectangle 12"/>
            <p:cNvSpPr>
              <a:spLocks noChangeArrowheads="1"/>
            </p:cNvSpPr>
            <p:nvPr/>
          </p:nvSpPr>
          <p:spPr bwMode="auto">
            <a:xfrm>
              <a:off x="9185275" y="4694238"/>
              <a:ext cx="6647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 graphic</a:t>
              </a:r>
              <a:endParaRPr lang="en-US" altLang="en-US" sz="1350" b="0" kern="0">
                <a:solidFill>
                  <a:prstClr val="black"/>
                </a:solidFill>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90"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91"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Azure service event processing</a:t>
            </a:r>
          </a:p>
        </p:txBody>
      </p:sp>
      <p:sp>
        <p:nvSpPr>
          <p:cNvPr id="4" name="Title 3">
            <a:extLst>
              <a:ext uri="{FF2B5EF4-FFF2-40B4-BE49-F238E27FC236}">
                <a16:creationId xmlns:a16="http://schemas.microsoft.com/office/drawing/2014/main" id="{642B2257-6642-4D66-A4DF-A43EF578EC87}"/>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429015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1543050" y="2286000"/>
            <a:ext cx="60579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2" name="Group 1"/>
          <p:cNvGrpSpPr/>
          <p:nvPr/>
        </p:nvGrpSpPr>
        <p:grpSpPr>
          <a:xfrm>
            <a:off x="1543050" y="2286001"/>
            <a:ext cx="1295401" cy="2247558"/>
            <a:chOff x="2057400" y="1905000"/>
            <a:chExt cx="1727201" cy="2996744"/>
          </a:xfrm>
        </p:grpSpPr>
        <p:sp>
          <p:nvSpPr>
            <p:cNvPr id="6" name="Rectangle 5"/>
            <p:cNvSpPr>
              <a:spLocks noChangeArrowheads="1"/>
            </p:cNvSpPr>
            <p:nvPr/>
          </p:nvSpPr>
          <p:spPr bwMode="auto">
            <a:xfrm>
              <a:off x="2057400" y="4471988"/>
              <a:ext cx="111141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Excel file saved</a:t>
              </a:r>
              <a:endParaRPr lang="en-US" altLang="en-US" sz="1350" b="0" kern="0">
                <a:solidFill>
                  <a:prstClr val="black"/>
                </a:solidFill>
                <a:cs typeface="+mn-cs"/>
              </a:endParaRPr>
            </a:p>
          </p:txBody>
        </p:sp>
        <p:sp>
          <p:nvSpPr>
            <p:cNvPr id="7" name="Rectangle 6"/>
            <p:cNvSpPr>
              <a:spLocks noChangeArrowheads="1"/>
            </p:cNvSpPr>
            <p:nvPr/>
          </p:nvSpPr>
          <p:spPr bwMode="auto">
            <a:xfrm>
              <a:off x="2159000" y="4686300"/>
              <a:ext cx="9147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to OneDrive</a:t>
              </a:r>
              <a:endParaRPr lang="en-US" altLang="en-US" sz="1350" b="0" kern="0">
                <a:solidFill>
                  <a:prstClr val="black"/>
                </a:solidFill>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3" name="Group 2"/>
          <p:cNvGrpSpPr/>
          <p:nvPr/>
        </p:nvGrpSpPr>
        <p:grpSpPr>
          <a:xfrm>
            <a:off x="2928938" y="2924176"/>
            <a:ext cx="2934891" cy="1448649"/>
            <a:chOff x="3905250" y="2755900"/>
            <a:chExt cx="3913188" cy="1931532"/>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Rectangle 55"/>
            <p:cNvSpPr>
              <a:spLocks noChangeArrowheads="1"/>
            </p:cNvSpPr>
            <p:nvPr/>
          </p:nvSpPr>
          <p:spPr bwMode="auto">
            <a:xfrm>
              <a:off x="4460875" y="4471988"/>
              <a:ext cx="2650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Mic</a:t>
              </a:r>
              <a:endParaRPr lang="en-US" altLang="en-US" sz="1350" b="0" kern="0">
                <a:solidFill>
                  <a:prstClr val="black"/>
                </a:solidFill>
                <a:cs typeface="+mn-cs"/>
              </a:endParaRPr>
            </a:p>
          </p:txBody>
        </p:sp>
        <p:sp>
          <p:nvSpPr>
            <p:cNvPr id="57" name="Rectangle 56"/>
            <p:cNvSpPr>
              <a:spLocks noChangeArrowheads="1"/>
            </p:cNvSpPr>
            <p:nvPr/>
          </p:nvSpPr>
          <p:spPr bwMode="auto">
            <a:xfrm>
              <a:off x="4730750" y="447198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58" name="Rectangle 57"/>
            <p:cNvSpPr>
              <a:spLocks noChangeArrowheads="1"/>
            </p:cNvSpPr>
            <p:nvPr/>
          </p:nvSpPr>
          <p:spPr bwMode="auto">
            <a:xfrm>
              <a:off x="4783138" y="4471988"/>
              <a:ext cx="1709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os</a:t>
              </a:r>
              <a:endParaRPr lang="en-US" altLang="en-US" sz="1350" b="0" kern="0">
                <a:solidFill>
                  <a:prstClr val="black"/>
                </a:solidFill>
                <a:cs typeface="+mn-cs"/>
              </a:endParaRPr>
            </a:p>
          </p:txBody>
        </p:sp>
        <p:sp>
          <p:nvSpPr>
            <p:cNvPr id="59" name="Rectangle 58"/>
            <p:cNvSpPr>
              <a:spLocks noChangeArrowheads="1"/>
            </p:cNvSpPr>
            <p:nvPr/>
          </p:nvSpPr>
          <p:spPr bwMode="auto">
            <a:xfrm>
              <a:off x="4956175" y="4471988"/>
              <a:ext cx="1004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a:t>
              </a:r>
              <a:endParaRPr lang="en-US" altLang="en-US" sz="1350" b="0" kern="0">
                <a:solidFill>
                  <a:prstClr val="black"/>
                </a:solidFill>
                <a:cs typeface="+mn-cs"/>
              </a:endParaRPr>
            </a:p>
          </p:txBody>
        </p:sp>
        <p:sp>
          <p:nvSpPr>
            <p:cNvPr id="60" name="Rectangle 59"/>
            <p:cNvSpPr>
              <a:spLocks noChangeArrowheads="1"/>
            </p:cNvSpPr>
            <p:nvPr/>
          </p:nvSpPr>
          <p:spPr bwMode="auto">
            <a:xfrm>
              <a:off x="5054601" y="4471988"/>
              <a:ext cx="491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f</a:t>
              </a:r>
              <a:endParaRPr lang="en-US" altLang="en-US" sz="1350" b="0" kern="0">
                <a:solidFill>
                  <a:prstClr val="black"/>
                </a:solidFill>
                <a:cs typeface="+mn-cs"/>
              </a:endParaRPr>
            </a:p>
          </p:txBody>
        </p:sp>
        <p:sp>
          <p:nvSpPr>
            <p:cNvPr id="61" name="Rectangle 60"/>
            <p:cNvSpPr>
              <a:spLocks noChangeArrowheads="1"/>
            </p:cNvSpPr>
            <p:nvPr/>
          </p:nvSpPr>
          <p:spPr bwMode="auto">
            <a:xfrm>
              <a:off x="5106989" y="4471988"/>
              <a:ext cx="21736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 Graph API analyzes content</a:t>
              </a:r>
              <a:endParaRPr lang="en-US" altLang="en-US" sz="1350" b="0" kern="0">
                <a:solidFill>
                  <a:prstClr val="black"/>
                </a:solidFill>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94" name="Group 93"/>
          <p:cNvGrpSpPr/>
          <p:nvPr/>
        </p:nvGrpSpPr>
        <p:grpSpPr>
          <a:xfrm>
            <a:off x="5970985" y="2924176"/>
            <a:ext cx="1632347" cy="1609383"/>
            <a:chOff x="7961313" y="2755900"/>
            <a:chExt cx="2176462" cy="2145844"/>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 name="Rectangle 8"/>
            <p:cNvSpPr>
              <a:spLocks noChangeArrowheads="1"/>
            </p:cNvSpPr>
            <p:nvPr/>
          </p:nvSpPr>
          <p:spPr bwMode="auto">
            <a:xfrm>
              <a:off x="8591550" y="4471988"/>
              <a:ext cx="1111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a:t>
              </a:r>
              <a:endParaRPr lang="en-US" altLang="en-US" sz="1350" b="0" kern="0">
                <a:solidFill>
                  <a:prstClr val="black"/>
                </a:solidFill>
                <a:cs typeface="+mn-cs"/>
              </a:endParaRPr>
            </a:p>
          </p:txBody>
        </p:sp>
        <p:sp>
          <p:nvSpPr>
            <p:cNvPr id="10" name="Rectangle 9"/>
            <p:cNvSpPr>
              <a:spLocks noChangeArrowheads="1"/>
            </p:cNvSpPr>
            <p:nvPr/>
          </p:nvSpPr>
          <p:spPr bwMode="auto">
            <a:xfrm>
              <a:off x="8704263" y="447198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11" name="Rectangle 10"/>
            <p:cNvSpPr>
              <a:spLocks noChangeArrowheads="1"/>
            </p:cNvSpPr>
            <p:nvPr/>
          </p:nvSpPr>
          <p:spPr bwMode="auto">
            <a:xfrm>
              <a:off x="8759825" y="4471988"/>
              <a:ext cx="12695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eates new sheets</a:t>
              </a:r>
              <a:endParaRPr lang="en-US" altLang="en-US" sz="1350" b="0" kern="0">
                <a:solidFill>
                  <a:prstClr val="black"/>
                </a:solidFill>
                <a:cs typeface="+mn-cs"/>
              </a:endParaRPr>
            </a:p>
          </p:txBody>
        </p:sp>
        <p:sp>
          <p:nvSpPr>
            <p:cNvPr id="12" name="Rectangle 11"/>
            <p:cNvSpPr>
              <a:spLocks noChangeArrowheads="1"/>
            </p:cNvSpPr>
            <p:nvPr/>
          </p:nvSpPr>
          <p:spPr bwMode="auto">
            <a:xfrm>
              <a:off x="8907463" y="4686300"/>
              <a:ext cx="6219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with cha</a:t>
              </a:r>
              <a:endParaRPr lang="en-US" altLang="en-US" sz="1350" b="0" kern="0">
                <a:solidFill>
                  <a:prstClr val="black"/>
                </a:solidFill>
                <a:cs typeface="+mn-cs"/>
              </a:endParaRPr>
            </a:p>
          </p:txBody>
        </p:sp>
        <p:sp>
          <p:nvSpPr>
            <p:cNvPr id="13" name="Rectangle 12"/>
            <p:cNvSpPr>
              <a:spLocks noChangeArrowheads="1"/>
            </p:cNvSpPr>
            <p:nvPr/>
          </p:nvSpPr>
          <p:spPr bwMode="auto">
            <a:xfrm>
              <a:off x="9529763" y="4686300"/>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14" name="Rectangle 13"/>
            <p:cNvSpPr>
              <a:spLocks noChangeArrowheads="1"/>
            </p:cNvSpPr>
            <p:nvPr/>
          </p:nvSpPr>
          <p:spPr bwMode="auto">
            <a:xfrm>
              <a:off x="9598024" y="4686300"/>
              <a:ext cx="1239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ts</a:t>
              </a:r>
              <a:endParaRPr lang="en-US" altLang="en-US" sz="1350" b="0" kern="0">
                <a:solidFill>
                  <a:prstClr val="black"/>
                </a:solidFill>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92"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93"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SaaS event processing </a:t>
            </a:r>
          </a:p>
        </p:txBody>
      </p:sp>
      <p:sp>
        <p:nvSpPr>
          <p:cNvPr id="4" name="Title 3">
            <a:extLst>
              <a:ext uri="{FF2B5EF4-FFF2-40B4-BE49-F238E27FC236}">
                <a16:creationId xmlns:a16="http://schemas.microsoft.com/office/drawing/2014/main" id="{217566D2-06AA-4249-8122-53045F748872}"/>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319029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6388" y="2568179"/>
            <a:ext cx="5991225" cy="172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2" name="Group 1"/>
          <p:cNvGrpSpPr/>
          <p:nvPr/>
        </p:nvGrpSpPr>
        <p:grpSpPr>
          <a:xfrm>
            <a:off x="1574007" y="2562226"/>
            <a:ext cx="1421606" cy="1691536"/>
            <a:chOff x="2098675" y="2273301"/>
            <a:chExt cx="1895475" cy="2255381"/>
          </a:xfrm>
        </p:grpSpPr>
        <p:sp>
          <p:nvSpPr>
            <p:cNvPr id="5" name="Rectangle 5"/>
            <p:cNvSpPr>
              <a:spLocks noChangeArrowheads="1"/>
            </p:cNvSpPr>
            <p:nvPr/>
          </p:nvSpPr>
          <p:spPr bwMode="auto">
            <a:xfrm>
              <a:off x="2098675" y="4098926"/>
              <a:ext cx="13529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Loaded web page</a:t>
              </a:r>
              <a:endParaRPr lang="en-US" altLang="en-US" sz="1350" b="0" kern="0">
                <a:solidFill>
                  <a:prstClr val="black"/>
                </a:solidFill>
                <a:cs typeface="+mn-cs"/>
              </a:endParaRPr>
            </a:p>
          </p:txBody>
        </p:sp>
        <p:sp>
          <p:nvSpPr>
            <p:cNvPr id="6" name="Rectangle 6"/>
            <p:cNvSpPr>
              <a:spLocks noChangeArrowheads="1"/>
            </p:cNvSpPr>
            <p:nvPr/>
          </p:nvSpPr>
          <p:spPr bwMode="auto">
            <a:xfrm>
              <a:off x="2222500" y="4313238"/>
              <a:ext cx="312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calls</a:t>
              </a:r>
              <a:endParaRPr lang="en-US" altLang="en-US" sz="1350" b="0" kern="0">
                <a:solidFill>
                  <a:prstClr val="black"/>
                </a:solidFill>
                <a:cs typeface="+mn-cs"/>
              </a:endParaRPr>
            </a:p>
          </p:txBody>
        </p:sp>
        <p:sp>
          <p:nvSpPr>
            <p:cNvPr id="7" name="Rectangle 7"/>
            <p:cNvSpPr>
              <a:spLocks noChangeArrowheads="1"/>
            </p:cNvSpPr>
            <p:nvPr/>
          </p:nvSpPr>
          <p:spPr bwMode="auto">
            <a:xfrm>
              <a:off x="2586038" y="4313238"/>
              <a:ext cx="1603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W</a:t>
              </a:r>
              <a:endParaRPr lang="en-US" altLang="en-US" sz="1350" b="0" kern="0">
                <a:solidFill>
                  <a:prstClr val="black"/>
                </a:solidFill>
                <a:cs typeface="+mn-cs"/>
              </a:endParaRPr>
            </a:p>
          </p:txBody>
        </p:sp>
        <p:sp>
          <p:nvSpPr>
            <p:cNvPr id="8" name="Rectangle 8"/>
            <p:cNvSpPr>
              <a:spLocks noChangeArrowheads="1"/>
            </p:cNvSpPr>
            <p:nvPr/>
          </p:nvSpPr>
          <p:spPr bwMode="auto">
            <a:xfrm>
              <a:off x="2740024" y="4313238"/>
              <a:ext cx="5920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ebHook</a:t>
              </a:r>
              <a:endParaRPr lang="en-US" altLang="en-US" sz="1350" b="0" kern="0">
                <a:solidFill>
                  <a:prstClr val="black"/>
                </a:solidFill>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98" name="Group 97"/>
          <p:cNvGrpSpPr/>
          <p:nvPr/>
        </p:nvGrpSpPr>
        <p:grpSpPr>
          <a:xfrm>
            <a:off x="5936456" y="2641997"/>
            <a:ext cx="1633538" cy="1451031"/>
            <a:chOff x="7915275" y="2379663"/>
            <a:chExt cx="2178050" cy="1934707"/>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3" name="Rectangle 13"/>
            <p:cNvSpPr>
              <a:spLocks noChangeArrowheads="1"/>
            </p:cNvSpPr>
            <p:nvPr/>
          </p:nvSpPr>
          <p:spPr bwMode="auto">
            <a:xfrm>
              <a:off x="8637588" y="4098926"/>
              <a:ext cx="1258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Completed page</a:t>
              </a:r>
              <a:endParaRPr lang="en-US" altLang="en-US" sz="1350" b="0" kern="0">
                <a:solidFill>
                  <a:prstClr val="black"/>
                </a:solidFill>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97" name="Group 96"/>
          <p:cNvGrpSpPr/>
          <p:nvPr/>
        </p:nvGrpSpPr>
        <p:grpSpPr>
          <a:xfrm>
            <a:off x="3086100" y="2641997"/>
            <a:ext cx="2761060" cy="1451031"/>
            <a:chOff x="4114800" y="2379663"/>
            <a:chExt cx="3681413" cy="1934707"/>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8" name="Rectangle 28"/>
            <p:cNvSpPr>
              <a:spLocks noChangeArrowheads="1"/>
            </p:cNvSpPr>
            <p:nvPr/>
          </p:nvSpPr>
          <p:spPr bwMode="auto">
            <a:xfrm>
              <a:off x="4787900" y="4098926"/>
              <a:ext cx="1111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a:t>
              </a:r>
              <a:endParaRPr lang="en-US" altLang="en-US" sz="1350" b="0" kern="0">
                <a:solidFill>
                  <a:prstClr val="black"/>
                </a:solidFill>
                <a:cs typeface="+mn-cs"/>
              </a:endParaRPr>
            </a:p>
          </p:txBody>
        </p:sp>
        <p:sp>
          <p:nvSpPr>
            <p:cNvPr id="29" name="Rectangle 29"/>
            <p:cNvSpPr>
              <a:spLocks noChangeArrowheads="1"/>
            </p:cNvSpPr>
            <p:nvPr/>
          </p:nvSpPr>
          <p:spPr bwMode="auto">
            <a:xfrm>
              <a:off x="4900613" y="409892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30" name="Rectangle 30"/>
            <p:cNvSpPr>
              <a:spLocks noChangeArrowheads="1"/>
            </p:cNvSpPr>
            <p:nvPr/>
          </p:nvSpPr>
          <p:spPr bwMode="auto">
            <a:xfrm>
              <a:off x="4953000" y="4098926"/>
              <a:ext cx="18231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eate ad based on user p</a:t>
              </a:r>
              <a:endParaRPr lang="en-US" altLang="en-US" sz="1350" b="0" kern="0">
                <a:solidFill>
                  <a:prstClr val="black"/>
                </a:solidFill>
                <a:cs typeface="+mn-cs"/>
              </a:endParaRPr>
            </a:p>
          </p:txBody>
        </p:sp>
        <p:sp>
          <p:nvSpPr>
            <p:cNvPr id="31" name="Rectangle 31"/>
            <p:cNvSpPr>
              <a:spLocks noChangeArrowheads="1"/>
            </p:cNvSpPr>
            <p:nvPr/>
          </p:nvSpPr>
          <p:spPr bwMode="auto">
            <a:xfrm>
              <a:off x="6784974" y="409892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32" name="Rectangle 32"/>
            <p:cNvSpPr>
              <a:spLocks noChangeArrowheads="1"/>
            </p:cNvSpPr>
            <p:nvPr/>
          </p:nvSpPr>
          <p:spPr bwMode="auto">
            <a:xfrm>
              <a:off x="6837362" y="4098926"/>
              <a:ext cx="1004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a:t>
              </a:r>
              <a:endParaRPr lang="en-US" altLang="en-US" sz="1350" b="0" kern="0">
                <a:solidFill>
                  <a:prstClr val="black"/>
                </a:solidFill>
                <a:cs typeface="+mn-cs"/>
              </a:endParaRPr>
            </a:p>
          </p:txBody>
        </p:sp>
        <p:sp>
          <p:nvSpPr>
            <p:cNvPr id="33" name="Rectangle 33"/>
            <p:cNvSpPr>
              <a:spLocks noChangeArrowheads="1"/>
            </p:cNvSpPr>
            <p:nvPr/>
          </p:nvSpPr>
          <p:spPr bwMode="auto">
            <a:xfrm>
              <a:off x="6935788" y="4098926"/>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file</a:t>
              </a:r>
              <a:endParaRPr lang="en-US" altLang="en-US" sz="1350" b="0" kern="0">
                <a:solidFill>
                  <a:prstClr val="black"/>
                </a:solidFill>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95"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96"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a:t>
            </a:r>
            <a:r>
              <a:rPr lang="en-US" sz="2941" b="0" err="1">
                <a:gradFill>
                  <a:gsLst>
                    <a:gs pos="1250">
                      <a:srgbClr val="0078D7"/>
                    </a:gs>
                    <a:gs pos="99000">
                      <a:srgbClr val="0078D7"/>
                    </a:gs>
                  </a:gsLst>
                  <a:lin ang="5400000" scaled="0"/>
                </a:gradFill>
                <a:latin typeface="Segoe UI Light"/>
              </a:rPr>
              <a:t>Serverless</a:t>
            </a:r>
            <a:r>
              <a:rPr lang="en-US" sz="2941" b="0">
                <a:gradFill>
                  <a:gsLst>
                    <a:gs pos="1250">
                      <a:srgbClr val="0078D7"/>
                    </a:gs>
                    <a:gs pos="99000">
                      <a:srgbClr val="0078D7"/>
                    </a:gs>
                  </a:gsLst>
                  <a:lin ang="5400000" scaled="0"/>
                </a:gradFill>
                <a:latin typeface="Segoe UI Light"/>
              </a:rPr>
              <a:t> Web Applications architectures</a:t>
            </a:r>
          </a:p>
        </p:txBody>
      </p:sp>
      <p:sp>
        <p:nvSpPr>
          <p:cNvPr id="3" name="Title 2">
            <a:extLst>
              <a:ext uri="{FF2B5EF4-FFF2-40B4-BE49-F238E27FC236}">
                <a16:creationId xmlns:a16="http://schemas.microsoft.com/office/drawing/2014/main" id="{E81E978D-DA52-45A0-8279-3EAF9D14075E}"/>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3340268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471613" y="2480073"/>
            <a:ext cx="6200775" cy="18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2" name="Group 1"/>
          <p:cNvGrpSpPr/>
          <p:nvPr/>
        </p:nvGrpSpPr>
        <p:grpSpPr>
          <a:xfrm>
            <a:off x="1473994" y="2474120"/>
            <a:ext cx="1468041" cy="1865367"/>
            <a:chOff x="1965325" y="2155826"/>
            <a:chExt cx="1957388" cy="2487156"/>
          </a:xfrm>
        </p:grpSpPr>
        <p:sp>
          <p:nvSpPr>
            <p:cNvPr id="5" name="Rectangle 5"/>
            <p:cNvSpPr>
              <a:spLocks noChangeArrowheads="1"/>
            </p:cNvSpPr>
            <p:nvPr/>
          </p:nvSpPr>
          <p:spPr bwMode="auto">
            <a:xfrm>
              <a:off x="1965325" y="4208464"/>
              <a:ext cx="12417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Photo taken and</a:t>
              </a:r>
              <a:endParaRPr lang="en-US" altLang="en-US" sz="1350" b="0" kern="0">
                <a:solidFill>
                  <a:prstClr val="black"/>
                </a:solidFill>
                <a:cs typeface="+mn-cs"/>
              </a:endParaRPr>
            </a:p>
          </p:txBody>
        </p:sp>
        <p:sp>
          <p:nvSpPr>
            <p:cNvPr id="6" name="Rectangle 6"/>
            <p:cNvSpPr>
              <a:spLocks noChangeArrowheads="1"/>
            </p:cNvSpPr>
            <p:nvPr/>
          </p:nvSpPr>
          <p:spPr bwMode="auto">
            <a:xfrm>
              <a:off x="1970088" y="4427538"/>
              <a:ext cx="1603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W</a:t>
              </a:r>
              <a:endParaRPr lang="en-US" altLang="en-US" sz="1350" b="0" kern="0">
                <a:solidFill>
                  <a:prstClr val="black"/>
                </a:solidFill>
                <a:cs typeface="+mn-cs"/>
              </a:endParaRPr>
            </a:p>
          </p:txBody>
        </p:sp>
        <p:sp>
          <p:nvSpPr>
            <p:cNvPr id="7" name="Rectangle 7"/>
            <p:cNvSpPr>
              <a:spLocks noChangeArrowheads="1"/>
            </p:cNvSpPr>
            <p:nvPr/>
          </p:nvSpPr>
          <p:spPr bwMode="auto">
            <a:xfrm>
              <a:off x="2127250" y="4427538"/>
              <a:ext cx="10729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ebHook called</a:t>
              </a:r>
              <a:endParaRPr lang="en-US" altLang="en-US" sz="1350" b="0" kern="0">
                <a:solidFill>
                  <a:prstClr val="black"/>
                </a:solidFill>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115" name="Group 114"/>
          <p:cNvGrpSpPr/>
          <p:nvPr/>
        </p:nvGrpSpPr>
        <p:grpSpPr>
          <a:xfrm>
            <a:off x="3028950" y="2830117"/>
            <a:ext cx="2255044" cy="1447458"/>
            <a:chOff x="4038600" y="2630488"/>
            <a:chExt cx="3006725" cy="1929944"/>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7" name="Rectangle 27"/>
            <p:cNvSpPr>
              <a:spLocks noChangeArrowheads="1"/>
            </p:cNvSpPr>
            <p:nvPr/>
          </p:nvSpPr>
          <p:spPr bwMode="auto">
            <a:xfrm>
              <a:off x="4732339" y="4344988"/>
              <a:ext cx="2436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Sto</a:t>
              </a:r>
              <a:endParaRPr lang="en-US" altLang="en-US" sz="1350" b="0" kern="0">
                <a:solidFill>
                  <a:prstClr val="black"/>
                </a:solidFill>
                <a:cs typeface="+mn-cs"/>
              </a:endParaRPr>
            </a:p>
          </p:txBody>
        </p:sp>
        <p:sp>
          <p:nvSpPr>
            <p:cNvPr id="28" name="Rectangle 28"/>
            <p:cNvSpPr>
              <a:spLocks noChangeArrowheads="1"/>
            </p:cNvSpPr>
            <p:nvPr/>
          </p:nvSpPr>
          <p:spPr bwMode="auto">
            <a:xfrm>
              <a:off x="4976813" y="434498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29" name="Rectangle 29"/>
            <p:cNvSpPr>
              <a:spLocks noChangeArrowheads="1"/>
            </p:cNvSpPr>
            <p:nvPr/>
          </p:nvSpPr>
          <p:spPr bwMode="auto">
            <a:xfrm>
              <a:off x="5033963" y="4344988"/>
              <a:ext cx="13422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es in blob storage</a:t>
              </a:r>
              <a:endParaRPr lang="en-US" altLang="en-US" sz="1350" b="0" kern="0">
                <a:solidFill>
                  <a:prstClr val="black"/>
                </a:solidFill>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116" name="Group 115"/>
          <p:cNvGrpSpPr/>
          <p:nvPr/>
        </p:nvGrpSpPr>
        <p:grpSpPr>
          <a:xfrm>
            <a:off x="5374481" y="2830117"/>
            <a:ext cx="2297907" cy="1447458"/>
            <a:chOff x="7165975" y="2630488"/>
            <a:chExt cx="3063876" cy="1929944"/>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Rectangle 71"/>
            <p:cNvSpPr>
              <a:spLocks noChangeArrowheads="1"/>
            </p:cNvSpPr>
            <p:nvPr/>
          </p:nvSpPr>
          <p:spPr bwMode="auto">
            <a:xfrm>
              <a:off x="8074026" y="4344988"/>
              <a:ext cx="983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P</a:t>
              </a:r>
              <a:endParaRPr lang="en-US" altLang="en-US" sz="1350" b="0" kern="0">
                <a:solidFill>
                  <a:prstClr val="black"/>
                </a:solidFill>
                <a:cs typeface="+mn-cs"/>
              </a:endParaRPr>
            </a:p>
          </p:txBody>
        </p:sp>
        <p:sp>
          <p:nvSpPr>
            <p:cNvPr id="72" name="Rectangle 72"/>
            <p:cNvSpPr>
              <a:spLocks noChangeArrowheads="1"/>
            </p:cNvSpPr>
            <p:nvPr/>
          </p:nvSpPr>
          <p:spPr bwMode="auto">
            <a:xfrm>
              <a:off x="8172450" y="434498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73" name="Rectangle 73"/>
            <p:cNvSpPr>
              <a:spLocks noChangeArrowheads="1"/>
            </p:cNvSpPr>
            <p:nvPr/>
          </p:nvSpPr>
          <p:spPr bwMode="auto">
            <a:xfrm>
              <a:off x="8228014" y="4344988"/>
              <a:ext cx="1635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oduces scaled images</a:t>
              </a:r>
              <a:endParaRPr lang="en-US" altLang="en-US" sz="1350" b="0" kern="0">
                <a:solidFill>
                  <a:prstClr val="black"/>
                </a:solidFill>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113" name="Title 2"/>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114" name="Text Placeholder 3"/>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a:t>
            </a:r>
            <a:r>
              <a:rPr lang="en-US" sz="2941" b="0" err="1">
                <a:gradFill>
                  <a:gsLst>
                    <a:gs pos="1250">
                      <a:srgbClr val="0078D7"/>
                    </a:gs>
                    <a:gs pos="99000">
                      <a:srgbClr val="0078D7"/>
                    </a:gs>
                  </a:gsLst>
                  <a:lin ang="5400000" scaled="0"/>
                </a:gradFill>
                <a:latin typeface="Segoe UI Light"/>
              </a:rPr>
              <a:t>Serverless</a:t>
            </a:r>
            <a:r>
              <a:rPr lang="en-US" sz="2941" b="0">
                <a:gradFill>
                  <a:gsLst>
                    <a:gs pos="1250">
                      <a:srgbClr val="0078D7"/>
                    </a:gs>
                    <a:gs pos="99000">
                      <a:srgbClr val="0078D7"/>
                    </a:gs>
                  </a:gsLst>
                  <a:lin ang="5400000" scaled="0"/>
                </a:gradFill>
                <a:latin typeface="Segoe UI Light"/>
              </a:rPr>
              <a:t> Mobile back ends</a:t>
            </a:r>
          </a:p>
        </p:txBody>
      </p:sp>
      <p:sp>
        <p:nvSpPr>
          <p:cNvPr id="3" name="Title 2">
            <a:extLst>
              <a:ext uri="{FF2B5EF4-FFF2-40B4-BE49-F238E27FC236}">
                <a16:creationId xmlns:a16="http://schemas.microsoft.com/office/drawing/2014/main" id="{8BC22DFC-F84F-4620-AF03-E27DB422BF15}"/>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Async background processing</a:t>
            </a:r>
            <a:endParaRPr lang="en-US" dirty="0"/>
          </a:p>
        </p:txBody>
      </p:sp>
    </p:spTree>
    <p:extLst>
      <p:ext uri="{BB962C8B-B14F-4D97-AF65-F5344CB8AC3E}">
        <p14:creationId xmlns:p14="http://schemas.microsoft.com/office/powerpoint/2010/main" val="341276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319213" y="2606279"/>
            <a:ext cx="6505575" cy="164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128" name="Group 127"/>
          <p:cNvGrpSpPr/>
          <p:nvPr/>
        </p:nvGrpSpPr>
        <p:grpSpPr>
          <a:xfrm>
            <a:off x="1738313" y="3893348"/>
            <a:ext cx="1297668" cy="322317"/>
            <a:chOff x="2317750" y="4048126"/>
            <a:chExt cx="1730224" cy="429756"/>
          </a:xfrm>
        </p:grpSpPr>
        <p:sp>
          <p:nvSpPr>
            <p:cNvPr id="5" name="Rectangle 5"/>
            <p:cNvSpPr>
              <a:spLocks noChangeArrowheads="1"/>
            </p:cNvSpPr>
            <p:nvPr/>
          </p:nvSpPr>
          <p:spPr bwMode="auto">
            <a:xfrm>
              <a:off x="2317750" y="4048126"/>
              <a:ext cx="5621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Millions</a:t>
              </a:r>
              <a:endParaRPr lang="en-US" altLang="en-US" sz="1350" b="0" kern="0">
                <a:solidFill>
                  <a:prstClr val="black"/>
                </a:solidFill>
                <a:cs typeface="+mn-cs"/>
              </a:endParaRPr>
            </a:p>
          </p:txBody>
        </p:sp>
        <p:sp>
          <p:nvSpPr>
            <p:cNvPr id="6" name="Rectangle 6"/>
            <p:cNvSpPr>
              <a:spLocks noChangeArrowheads="1"/>
            </p:cNvSpPr>
            <p:nvPr/>
          </p:nvSpPr>
          <p:spPr bwMode="auto">
            <a:xfrm>
              <a:off x="2930525" y="4048126"/>
              <a:ext cx="1004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o</a:t>
              </a:r>
              <a:endParaRPr lang="en-US" altLang="en-US" sz="1350" b="0" kern="0">
                <a:solidFill>
                  <a:prstClr val="black"/>
                </a:solidFill>
                <a:cs typeface="+mn-cs"/>
              </a:endParaRPr>
            </a:p>
          </p:txBody>
        </p:sp>
        <p:sp>
          <p:nvSpPr>
            <p:cNvPr id="7" name="Rectangle 7"/>
            <p:cNvSpPr>
              <a:spLocks noChangeArrowheads="1"/>
            </p:cNvSpPr>
            <p:nvPr/>
          </p:nvSpPr>
          <p:spPr bwMode="auto">
            <a:xfrm>
              <a:off x="3024189" y="4048126"/>
              <a:ext cx="10237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f devices feed</a:t>
              </a:r>
              <a:endParaRPr lang="en-US" altLang="en-US" sz="1350" b="0" kern="0">
                <a:solidFill>
                  <a:prstClr val="black"/>
                </a:solidFill>
                <a:cs typeface="+mn-cs"/>
              </a:endParaRPr>
            </a:p>
          </p:txBody>
        </p:sp>
        <p:sp>
          <p:nvSpPr>
            <p:cNvPr id="8" name="Rectangle 8"/>
            <p:cNvSpPr>
              <a:spLocks noChangeArrowheads="1"/>
            </p:cNvSpPr>
            <p:nvPr/>
          </p:nvSpPr>
          <p:spPr bwMode="auto">
            <a:xfrm>
              <a:off x="2405063" y="4262438"/>
              <a:ext cx="4787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into St</a:t>
              </a:r>
              <a:endParaRPr lang="en-US" altLang="en-US" sz="1350" b="0" kern="0">
                <a:solidFill>
                  <a:prstClr val="black"/>
                </a:solidFill>
                <a:cs typeface="+mn-cs"/>
              </a:endParaRPr>
            </a:p>
          </p:txBody>
        </p:sp>
        <p:sp>
          <p:nvSpPr>
            <p:cNvPr id="9" name="Rectangle 9"/>
            <p:cNvSpPr>
              <a:spLocks noChangeArrowheads="1"/>
            </p:cNvSpPr>
            <p:nvPr/>
          </p:nvSpPr>
          <p:spPr bwMode="auto">
            <a:xfrm>
              <a:off x="2881313" y="4262438"/>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r</a:t>
              </a:r>
              <a:endParaRPr lang="en-US" altLang="en-US" sz="1350" b="0" kern="0">
                <a:solidFill>
                  <a:prstClr val="black"/>
                </a:solidFill>
                <a:cs typeface="+mn-cs"/>
              </a:endParaRPr>
            </a:p>
          </p:txBody>
        </p:sp>
        <p:sp>
          <p:nvSpPr>
            <p:cNvPr id="10" name="Rectangle 10"/>
            <p:cNvSpPr>
              <a:spLocks noChangeArrowheads="1"/>
            </p:cNvSpPr>
            <p:nvPr/>
          </p:nvSpPr>
          <p:spPr bwMode="auto">
            <a:xfrm>
              <a:off x="2938463" y="4262438"/>
              <a:ext cx="10323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eam Analytics</a:t>
              </a:r>
              <a:endParaRPr lang="en-US" altLang="en-US" sz="1350" b="0" kern="0">
                <a:solidFill>
                  <a:prstClr val="black"/>
                </a:solidFill>
                <a:cs typeface="+mn-cs"/>
              </a:endParaRPr>
            </a:p>
          </p:txBody>
        </p:sp>
      </p:grpSp>
      <p:grpSp>
        <p:nvGrpSpPr>
          <p:cNvPr id="2" name="Group 1"/>
          <p:cNvGrpSpPr/>
          <p:nvPr/>
        </p:nvGrpSpPr>
        <p:grpSpPr>
          <a:xfrm>
            <a:off x="1316831" y="2784873"/>
            <a:ext cx="990600" cy="862013"/>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125" name="Group 124"/>
          <p:cNvGrpSpPr/>
          <p:nvPr/>
        </p:nvGrpSpPr>
        <p:grpSpPr>
          <a:xfrm>
            <a:off x="2387204" y="2943226"/>
            <a:ext cx="1091803" cy="542925"/>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127" name="Group 126"/>
          <p:cNvGrpSpPr/>
          <p:nvPr/>
        </p:nvGrpSpPr>
        <p:grpSpPr>
          <a:xfrm>
            <a:off x="6216254" y="2603897"/>
            <a:ext cx="1610915" cy="1611765"/>
            <a:chOff x="8288338" y="2328863"/>
            <a:chExt cx="2147887" cy="2149019"/>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6" name="Rectangle 26"/>
            <p:cNvSpPr>
              <a:spLocks noChangeArrowheads="1"/>
            </p:cNvSpPr>
            <p:nvPr/>
          </p:nvSpPr>
          <p:spPr bwMode="auto">
            <a:xfrm>
              <a:off x="9134475" y="4048126"/>
              <a:ext cx="2436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Sto</a:t>
              </a:r>
              <a:endParaRPr lang="en-US" altLang="en-US" sz="1350" b="0" kern="0">
                <a:solidFill>
                  <a:prstClr val="black"/>
                </a:solidFill>
                <a:cs typeface="+mn-cs"/>
              </a:endParaRPr>
            </a:p>
          </p:txBody>
        </p:sp>
        <p:sp>
          <p:nvSpPr>
            <p:cNvPr id="27" name="Rectangle 27"/>
            <p:cNvSpPr>
              <a:spLocks noChangeArrowheads="1"/>
            </p:cNvSpPr>
            <p:nvPr/>
          </p:nvSpPr>
          <p:spPr bwMode="auto">
            <a:xfrm>
              <a:off x="9377364" y="404812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28" name="Rectangle 28"/>
            <p:cNvSpPr>
              <a:spLocks noChangeArrowheads="1"/>
            </p:cNvSpPr>
            <p:nvPr/>
          </p:nvSpPr>
          <p:spPr bwMode="auto">
            <a:xfrm>
              <a:off x="9434513" y="4048126"/>
              <a:ext cx="6540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e data in</a:t>
              </a:r>
              <a:endParaRPr lang="en-US" altLang="en-US" sz="1350" b="0" kern="0">
                <a:solidFill>
                  <a:prstClr val="black"/>
                </a:solidFill>
                <a:cs typeface="+mn-cs"/>
              </a:endParaRPr>
            </a:p>
          </p:txBody>
        </p:sp>
        <p:sp>
          <p:nvSpPr>
            <p:cNvPr id="29" name="Rectangle 29"/>
            <p:cNvSpPr>
              <a:spLocks noChangeArrowheads="1"/>
            </p:cNvSpPr>
            <p:nvPr/>
          </p:nvSpPr>
          <p:spPr bwMode="auto">
            <a:xfrm>
              <a:off x="9186863" y="4262438"/>
              <a:ext cx="84638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SQL Online</a:t>
              </a:r>
              <a:endParaRPr lang="en-US" altLang="en-US" sz="1350" b="0" kern="0">
                <a:solidFill>
                  <a:prstClr val="black"/>
                </a:solidFill>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126" name="Group 125"/>
          <p:cNvGrpSpPr/>
          <p:nvPr/>
        </p:nvGrpSpPr>
        <p:grpSpPr>
          <a:xfrm>
            <a:off x="3602832" y="2603897"/>
            <a:ext cx="2546747" cy="1451031"/>
            <a:chOff x="4803775" y="2328863"/>
            <a:chExt cx="3395663" cy="1934707"/>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0" name="Rectangle 30"/>
            <p:cNvSpPr>
              <a:spLocks noChangeArrowheads="1"/>
            </p:cNvSpPr>
            <p:nvPr/>
          </p:nvSpPr>
          <p:spPr bwMode="auto">
            <a:xfrm>
              <a:off x="5708650" y="4048126"/>
              <a:ext cx="919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a:t>
              </a:r>
              <a:endParaRPr lang="en-US" altLang="en-US" sz="1350" b="0" kern="0">
                <a:solidFill>
                  <a:prstClr val="black"/>
                </a:solidFill>
                <a:cs typeface="+mn-cs"/>
              </a:endParaRPr>
            </a:p>
          </p:txBody>
        </p:sp>
        <p:sp>
          <p:nvSpPr>
            <p:cNvPr id="31" name="Rectangle 31"/>
            <p:cNvSpPr>
              <a:spLocks noChangeArrowheads="1"/>
            </p:cNvSpPr>
            <p:nvPr/>
          </p:nvSpPr>
          <p:spPr bwMode="auto">
            <a:xfrm>
              <a:off x="5780088" y="4048126"/>
              <a:ext cx="4659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ransfo</a:t>
              </a:r>
              <a:endParaRPr lang="en-US" altLang="en-US" sz="1350" b="0" kern="0">
                <a:solidFill>
                  <a:prstClr val="black"/>
                </a:solidFill>
                <a:cs typeface="+mn-cs"/>
              </a:endParaRPr>
            </a:p>
          </p:txBody>
        </p:sp>
        <p:sp>
          <p:nvSpPr>
            <p:cNvPr id="32" name="Rectangle 32"/>
            <p:cNvSpPr>
              <a:spLocks noChangeArrowheads="1"/>
            </p:cNvSpPr>
            <p:nvPr/>
          </p:nvSpPr>
          <p:spPr bwMode="auto">
            <a:xfrm>
              <a:off x="6246812" y="404812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33" name="Rectangle 33"/>
            <p:cNvSpPr>
              <a:spLocks noChangeArrowheads="1"/>
            </p:cNvSpPr>
            <p:nvPr/>
          </p:nvSpPr>
          <p:spPr bwMode="auto">
            <a:xfrm>
              <a:off x="6302375" y="4048126"/>
              <a:ext cx="9083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m to structu</a:t>
              </a:r>
              <a:endParaRPr lang="en-US" altLang="en-US" sz="1350" b="0" kern="0">
                <a:solidFill>
                  <a:prstClr val="black"/>
                </a:solidFill>
                <a:cs typeface="+mn-cs"/>
              </a:endParaRPr>
            </a:p>
          </p:txBody>
        </p:sp>
        <p:sp>
          <p:nvSpPr>
            <p:cNvPr id="34" name="Rectangle 34"/>
            <p:cNvSpPr>
              <a:spLocks noChangeArrowheads="1"/>
            </p:cNvSpPr>
            <p:nvPr/>
          </p:nvSpPr>
          <p:spPr bwMode="auto">
            <a:xfrm>
              <a:off x="7215189" y="404812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35" name="Rectangle 35"/>
            <p:cNvSpPr>
              <a:spLocks noChangeArrowheads="1"/>
            </p:cNvSpPr>
            <p:nvPr/>
          </p:nvSpPr>
          <p:spPr bwMode="auto">
            <a:xfrm>
              <a:off x="7270750" y="4048126"/>
              <a:ext cx="5728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ed data</a:t>
              </a:r>
              <a:endParaRPr lang="en-US" altLang="en-US" sz="1350" b="0" kern="0">
                <a:solidFill>
                  <a:prstClr val="black"/>
                </a:solidFill>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123"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124"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Real-time stream processing </a:t>
            </a:r>
          </a:p>
        </p:txBody>
      </p:sp>
      <p:sp>
        <p:nvSpPr>
          <p:cNvPr id="3" name="Title 2">
            <a:extLst>
              <a:ext uri="{FF2B5EF4-FFF2-40B4-BE49-F238E27FC236}">
                <a16:creationId xmlns:a16="http://schemas.microsoft.com/office/drawing/2014/main" id="{DF45655E-95C4-47E9-A36F-BB905D72BC68}"/>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102086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125266" y="2499035"/>
            <a:ext cx="4893469" cy="25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nvGrpSpPr>
          <p:cNvPr id="7207" name="Group 7206"/>
          <p:cNvGrpSpPr/>
          <p:nvPr/>
        </p:nvGrpSpPr>
        <p:grpSpPr>
          <a:xfrm>
            <a:off x="6207920" y="2509750"/>
            <a:ext cx="788194" cy="1168004"/>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grpSp>
        <p:nvGrpSpPr>
          <p:cNvPr id="7203" name="Group 7202"/>
          <p:cNvGrpSpPr/>
          <p:nvPr/>
        </p:nvGrpSpPr>
        <p:grpSpPr>
          <a:xfrm>
            <a:off x="2150270" y="2509751"/>
            <a:ext cx="789385" cy="790575"/>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0" name="Rectangle 29"/>
            <p:cNvSpPr>
              <a:spLocks noChangeArrowheads="1"/>
            </p:cNvSpPr>
            <p:nvPr/>
          </p:nvSpPr>
          <p:spPr bwMode="auto">
            <a:xfrm>
              <a:off x="3265489" y="2233497"/>
              <a:ext cx="241520"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3225" kern="0">
                  <a:solidFill>
                    <a:srgbClr val="FFFFFF"/>
                  </a:solidFill>
                  <a:latin typeface="Segoe UI" panose="020B0502040204020203" pitchFamily="34" charset="0"/>
                  <a:cs typeface="+mn-cs"/>
                </a:rPr>
                <a:t>?</a:t>
              </a:r>
              <a:endParaRPr lang="en-US" altLang="en-US" sz="1350" b="0" kern="0">
                <a:solidFill>
                  <a:prstClr val="black"/>
                </a:solidFill>
                <a:cs typeface="+mn-cs"/>
              </a:endParaRPr>
            </a:p>
          </p:txBody>
        </p:sp>
      </p:grpSp>
      <p:sp>
        <p:nvSpPr>
          <p:cNvPr id="34" name="Rectangle 33"/>
          <p:cNvSpPr>
            <a:spLocks noChangeArrowheads="1"/>
          </p:cNvSpPr>
          <p:nvPr/>
        </p:nvSpPr>
        <p:spPr bwMode="auto">
          <a:xfrm>
            <a:off x="6438901" y="2407357"/>
            <a:ext cx="336631"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3225" kern="0">
                <a:solidFill>
                  <a:srgbClr val="FFFFFF"/>
                </a:solidFill>
                <a:latin typeface="Segoe UI" panose="020B0502040204020203" pitchFamily="34" charset="0"/>
                <a:cs typeface="+mn-cs"/>
              </a:rPr>
              <a:t>...</a:t>
            </a:r>
            <a:endParaRPr lang="en-US" altLang="en-US" sz="1350" b="0" kern="0">
              <a:solidFill>
                <a:prstClr val="black"/>
              </a:solidFill>
              <a:cs typeface="+mn-cs"/>
            </a:endParaRPr>
          </a:p>
        </p:txBody>
      </p:sp>
      <p:grpSp>
        <p:nvGrpSpPr>
          <p:cNvPr id="7205" name="Group 7204"/>
          <p:cNvGrpSpPr/>
          <p:nvPr/>
        </p:nvGrpSpPr>
        <p:grpSpPr>
          <a:xfrm>
            <a:off x="3021808" y="3421769"/>
            <a:ext cx="2670572" cy="1443886"/>
            <a:chOff x="4029076" y="3419359"/>
            <a:chExt cx="3560763" cy="1925181"/>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22" name="Rectangle 21"/>
            <p:cNvSpPr>
              <a:spLocks noChangeArrowheads="1"/>
            </p:cNvSpPr>
            <p:nvPr/>
          </p:nvSpPr>
          <p:spPr bwMode="auto">
            <a:xfrm>
              <a:off x="4733925" y="5129096"/>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Co</a:t>
              </a:r>
              <a:endParaRPr lang="en-US" altLang="en-US" sz="1350" b="0" kern="0">
                <a:solidFill>
                  <a:prstClr val="black"/>
                </a:solidFill>
                <a:cs typeface="+mn-cs"/>
              </a:endParaRPr>
            </a:p>
          </p:txBody>
        </p:sp>
        <p:sp>
          <p:nvSpPr>
            <p:cNvPr id="23" name="Rectangle 22"/>
            <p:cNvSpPr>
              <a:spLocks noChangeArrowheads="1"/>
            </p:cNvSpPr>
            <p:nvPr/>
          </p:nvSpPr>
          <p:spPr bwMode="auto">
            <a:xfrm>
              <a:off x="4948237" y="512909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24" name="Rectangle 23"/>
            <p:cNvSpPr>
              <a:spLocks noChangeArrowheads="1"/>
            </p:cNvSpPr>
            <p:nvPr/>
          </p:nvSpPr>
          <p:spPr bwMode="auto">
            <a:xfrm>
              <a:off x="5016501" y="5129096"/>
              <a:ext cx="15517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tana Analytics answe</a:t>
              </a:r>
              <a:endParaRPr lang="en-US" altLang="en-US" sz="1350" b="0" kern="0">
                <a:solidFill>
                  <a:prstClr val="black"/>
                </a:solidFill>
                <a:cs typeface="+mn-cs"/>
              </a:endParaRPr>
            </a:p>
          </p:txBody>
        </p:sp>
        <p:sp>
          <p:nvSpPr>
            <p:cNvPr id="25" name="Rectangle 24"/>
            <p:cNvSpPr>
              <a:spLocks noChangeArrowheads="1"/>
            </p:cNvSpPr>
            <p:nvPr/>
          </p:nvSpPr>
          <p:spPr bwMode="auto">
            <a:xfrm>
              <a:off x="6567488" y="5129096"/>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r</a:t>
              </a:r>
              <a:endParaRPr lang="en-US" altLang="en-US" sz="1350" b="0" kern="0">
                <a:solidFill>
                  <a:prstClr val="black"/>
                </a:solidFill>
                <a:cs typeface="+mn-cs"/>
              </a:endParaRPr>
            </a:p>
          </p:txBody>
        </p:sp>
        <p:sp>
          <p:nvSpPr>
            <p:cNvPr id="26" name="Rectangle 25"/>
            <p:cNvSpPr>
              <a:spLocks noChangeArrowheads="1"/>
            </p:cNvSpPr>
            <p:nvPr/>
          </p:nvSpPr>
          <p:spPr bwMode="auto">
            <a:xfrm>
              <a:off x="6630988" y="5129096"/>
              <a:ext cx="8335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00ABEC"/>
                  </a:solidFill>
                  <a:latin typeface="Segoe UI Light" panose="020B0502040204020203" pitchFamily="34" charset="0"/>
                  <a:cs typeface="+mn-cs"/>
                </a:rPr>
                <a:t>s questions</a:t>
              </a:r>
              <a:endParaRPr lang="en-US" altLang="en-US" sz="1350" b="0" kern="0">
                <a:solidFill>
                  <a:prstClr val="black"/>
                </a:solidFill>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127647" y="3376526"/>
            <a:ext cx="834629" cy="1653436"/>
            <a:chOff x="2836863" y="3359034"/>
            <a:chExt cx="1112838" cy="2204581"/>
          </a:xfrm>
        </p:grpSpPr>
        <p:sp>
          <p:nvSpPr>
            <p:cNvPr id="50" name="Rectangle 50"/>
            <p:cNvSpPr>
              <a:spLocks noChangeArrowheads="1"/>
            </p:cNvSpPr>
            <p:nvPr/>
          </p:nvSpPr>
          <p:spPr bwMode="auto">
            <a:xfrm>
              <a:off x="2890838" y="5133859"/>
              <a:ext cx="10195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Message sent</a:t>
              </a:r>
              <a:endParaRPr lang="en-US" altLang="en-US" sz="1350" b="0" kern="0">
                <a:solidFill>
                  <a:prstClr val="black"/>
                </a:solidFill>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1" name="Rectangle 51"/>
            <p:cNvSpPr>
              <a:spLocks noChangeArrowheads="1"/>
            </p:cNvSpPr>
            <p:nvPr/>
          </p:nvSpPr>
          <p:spPr bwMode="auto">
            <a:xfrm>
              <a:off x="2995614" y="5348171"/>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to </a:t>
              </a:r>
              <a:r>
                <a:rPr lang="en-US" altLang="en-US" sz="1050" b="0" kern="0" err="1">
                  <a:solidFill>
                    <a:srgbClr val="505050"/>
                  </a:solidFill>
                  <a:latin typeface="Segoe UI Light" panose="020B0502040204020203" pitchFamily="34" charset="0"/>
                  <a:cs typeface="+mn-cs"/>
                </a:rPr>
                <a:t>Chatbot</a:t>
              </a:r>
              <a:endParaRPr lang="en-US" altLang="en-US" sz="1350" b="0" kern="0">
                <a:solidFill>
                  <a:prstClr val="black"/>
                </a:solidFill>
                <a:cs typeface="+mn-cs"/>
              </a:endParaRPr>
            </a:p>
          </p:txBody>
        </p:sp>
      </p:grpSp>
      <p:grpSp>
        <p:nvGrpSpPr>
          <p:cNvPr id="7206" name="Group 7205"/>
          <p:cNvGrpSpPr/>
          <p:nvPr/>
        </p:nvGrpSpPr>
        <p:grpSpPr>
          <a:xfrm>
            <a:off x="5801916" y="3627747"/>
            <a:ext cx="1216819" cy="1402215"/>
            <a:chOff x="7735888" y="3693996"/>
            <a:chExt cx="1622425" cy="1869619"/>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47" name="Rectangle 47"/>
            <p:cNvSpPr>
              <a:spLocks noChangeArrowheads="1"/>
            </p:cNvSpPr>
            <p:nvPr/>
          </p:nvSpPr>
          <p:spPr bwMode="auto">
            <a:xfrm>
              <a:off x="8266113" y="5133859"/>
              <a:ext cx="10814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Chatbot sends</a:t>
              </a:r>
              <a:endParaRPr lang="en-US" altLang="en-US" sz="1350" b="0" kern="0">
                <a:solidFill>
                  <a:prstClr val="black"/>
                </a:solidFill>
                <a:cs typeface="+mn-cs"/>
              </a:endParaRPr>
            </a:p>
          </p:txBody>
        </p:sp>
        <p:sp>
          <p:nvSpPr>
            <p:cNvPr id="48" name="Rectangle 48"/>
            <p:cNvSpPr>
              <a:spLocks noChangeArrowheads="1"/>
            </p:cNvSpPr>
            <p:nvPr/>
          </p:nvSpPr>
          <p:spPr bwMode="auto">
            <a:xfrm>
              <a:off x="8467727" y="5348171"/>
              <a:ext cx="59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r</a:t>
              </a:r>
              <a:endParaRPr lang="en-US" altLang="en-US" sz="1350" b="0" kern="0">
                <a:solidFill>
                  <a:prstClr val="black"/>
                </a:solidFill>
                <a:cs typeface="+mn-cs"/>
              </a:endParaRPr>
            </a:p>
          </p:txBody>
        </p:sp>
        <p:sp>
          <p:nvSpPr>
            <p:cNvPr id="49" name="Rectangle 49"/>
            <p:cNvSpPr>
              <a:spLocks noChangeArrowheads="1"/>
            </p:cNvSpPr>
            <p:nvPr/>
          </p:nvSpPr>
          <p:spPr bwMode="auto">
            <a:xfrm>
              <a:off x="8524876" y="5348171"/>
              <a:ext cx="6176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defRPr/>
              </a:pPr>
              <a:r>
                <a:rPr lang="en-US" altLang="en-US" sz="1050" b="0" kern="0">
                  <a:solidFill>
                    <a:srgbClr val="505050"/>
                  </a:solidFill>
                  <a:latin typeface="Segoe UI Light" panose="020B0502040204020203" pitchFamily="34" charset="0"/>
                  <a:cs typeface="+mn-cs"/>
                </a:rPr>
                <a:t>esponse</a:t>
              </a:r>
              <a:endParaRPr lang="en-US" altLang="en-US" sz="1350" b="0" kern="0">
                <a:solidFill>
                  <a:prstClr val="black"/>
                </a:solidFill>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350" b="0" kern="0">
                <a:solidFill>
                  <a:sysClr val="windowText" lastClr="000000"/>
                </a:solidFill>
                <a:latin typeface="Calibri" panose="020F0502020204030204"/>
                <a:cs typeface="+mn-cs"/>
              </a:endParaRPr>
            </a:p>
          </p:txBody>
        </p:sp>
      </p:grpSp>
      <p:sp>
        <p:nvSpPr>
          <p:cNvPr id="64" name="Title 1"/>
          <p:cNvSpPr txBox="1">
            <a:spLocks/>
          </p:cNvSpPr>
          <p:nvPr/>
        </p:nvSpPr>
        <p:spPr>
          <a:xfrm>
            <a:off x="201930" y="107438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529" spc="-75" dirty="0">
              <a:gradFill>
                <a:gsLst>
                  <a:gs pos="1250">
                    <a:srgbClr val="505050"/>
                  </a:gs>
                  <a:gs pos="100000">
                    <a:srgbClr val="505050"/>
                  </a:gs>
                </a:gsLst>
                <a:lin ang="5400000" scaled="0"/>
              </a:gradFill>
              <a:latin typeface="Segoe UI Light"/>
            </a:endParaRPr>
          </a:p>
        </p:txBody>
      </p:sp>
      <p:sp>
        <p:nvSpPr>
          <p:cNvPr id="65" name="Text Placeholder 2"/>
          <p:cNvSpPr txBox="1">
            <a:spLocks/>
          </p:cNvSpPr>
          <p:nvPr/>
        </p:nvSpPr>
        <p:spPr>
          <a:xfrm>
            <a:off x="201930" y="1749133"/>
            <a:ext cx="8740142" cy="54579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defRPr/>
            </a:pPr>
            <a:r>
              <a:rPr lang="en-US" sz="2941" b="0">
                <a:gradFill>
                  <a:gsLst>
                    <a:gs pos="1250">
                      <a:srgbClr val="0078D7"/>
                    </a:gs>
                    <a:gs pos="99000">
                      <a:srgbClr val="0078D7"/>
                    </a:gs>
                  </a:gsLst>
                  <a:lin ang="5400000" scaled="0"/>
                </a:gradFill>
                <a:latin typeface="Segoe UI Light"/>
              </a:rPr>
              <a:t>Example: Real-time bot messaging</a:t>
            </a:r>
          </a:p>
        </p:txBody>
      </p:sp>
      <p:sp>
        <p:nvSpPr>
          <p:cNvPr id="2" name="Title 1">
            <a:extLst>
              <a:ext uri="{FF2B5EF4-FFF2-40B4-BE49-F238E27FC236}">
                <a16:creationId xmlns:a16="http://schemas.microsoft.com/office/drawing/2014/main" id="{C2207A66-1757-4C3D-83A9-5984629659BE}"/>
              </a:ext>
            </a:extLst>
          </p:cNvPr>
          <p:cNvSpPr>
            <a:spLocks noGrp="1"/>
          </p:cNvSpPr>
          <p:nvPr>
            <p:ph type="title"/>
          </p:nvPr>
        </p:nvSpPr>
        <p:spPr/>
        <p:txBody>
          <a:bodyPr/>
          <a:lstStyle/>
          <a:p>
            <a:r>
              <a:rPr lang="en-US" sz="3200" dirty="0">
                <a:gradFill>
                  <a:gsLst>
                    <a:gs pos="1250">
                      <a:srgbClr val="505050"/>
                    </a:gs>
                    <a:gs pos="100000">
                      <a:srgbClr val="505050"/>
                    </a:gs>
                  </a:gsLst>
                  <a:lin ang="5400000" scaled="0"/>
                </a:gradFill>
              </a:rPr>
              <a:t>Applications</a:t>
            </a:r>
            <a:endParaRPr lang="en-US" dirty="0"/>
          </a:p>
        </p:txBody>
      </p:sp>
    </p:spTree>
    <p:extLst>
      <p:ext uri="{BB962C8B-B14F-4D97-AF65-F5344CB8AC3E}">
        <p14:creationId xmlns:p14="http://schemas.microsoft.com/office/powerpoint/2010/main" val="86175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4294967295"/>
            <p:extLst>
              <p:ext uri="{D42A27DB-BD31-4B8C-83A1-F6EECF244321}">
                <p14:modId xmlns:p14="http://schemas.microsoft.com/office/powerpoint/2010/main" val="508793786"/>
              </p:ext>
            </p:extLst>
          </p:nvPr>
        </p:nvGraphicFramePr>
        <p:xfrm>
          <a:off x="703384" y="1481747"/>
          <a:ext cx="7886700" cy="3178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231702" y="2824683"/>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624135" y="4674305"/>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714744" y="4671137"/>
            <a:ext cx="1374070" cy="300082"/>
          </a:xfrm>
          <a:prstGeom prst="rect">
            <a:avLst/>
          </a:prstGeom>
          <a:noFill/>
        </p:spPr>
        <p:txBody>
          <a:bodyPr wrap="square" rtlCol="0">
            <a:spAutoFit/>
          </a:bodyPr>
          <a:lstStyle/>
          <a:p>
            <a:pPr defTabSz="699557" fontAlgn="auto">
              <a:spcBef>
                <a:spcPts val="0"/>
              </a:spcBef>
              <a:spcAft>
                <a:spcPts val="0"/>
              </a:spcAft>
              <a:defRPr/>
            </a:pPr>
            <a:r>
              <a:rPr lang="en-US" sz="1350" b="0" dirty="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4294967295"/>
          </p:nvPr>
        </p:nvSpPr>
        <p:spPr>
          <a:xfrm>
            <a:off x="0" y="1749425"/>
            <a:ext cx="8740775" cy="558800"/>
          </a:xfrm>
        </p:spPr>
        <p:txBody>
          <a:bodyPr/>
          <a:lstStyle/>
          <a:p>
            <a:r>
              <a:rPr lang="en-US"/>
              <a:t>Example: Invoice Processing</a:t>
            </a:r>
          </a:p>
        </p:txBody>
      </p:sp>
      <p:sp>
        <p:nvSpPr>
          <p:cNvPr id="4" name="Rounded Rectangle 3"/>
          <p:cNvSpPr/>
          <p:nvPr/>
        </p:nvSpPr>
        <p:spPr bwMode="auto">
          <a:xfrm>
            <a:off x="2169481" y="4327598"/>
            <a:ext cx="1999946" cy="1442573"/>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p:cNvSpPr/>
          <p:nvPr/>
        </p:nvSpPr>
        <p:spPr bwMode="auto">
          <a:xfrm>
            <a:off x="5055885" y="2386843"/>
            <a:ext cx="1599442" cy="191092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ounded Rectangle 9"/>
          <p:cNvSpPr/>
          <p:nvPr/>
        </p:nvSpPr>
        <p:spPr bwMode="auto">
          <a:xfrm>
            <a:off x="2158774" y="2386843"/>
            <a:ext cx="6124554" cy="191092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ounded Rectangle 10"/>
          <p:cNvSpPr/>
          <p:nvPr/>
        </p:nvSpPr>
        <p:spPr bwMode="auto">
          <a:xfrm>
            <a:off x="631307" y="2401868"/>
            <a:ext cx="1500949" cy="335157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26896" y="2627049"/>
            <a:ext cx="7814285" cy="3001526"/>
            <a:chOff x="108945" y="1413162"/>
            <a:chExt cx="11996707" cy="4870739"/>
          </a:xfrm>
        </p:grpSpPr>
        <p:sp>
          <p:nvSpPr>
            <p:cNvPr id="13" name="TextBox 12"/>
            <p:cNvSpPr txBox="1"/>
            <p:nvPr/>
          </p:nvSpPr>
          <p:spPr>
            <a:xfrm>
              <a:off x="9783933" y="1789870"/>
              <a:ext cx="2321719" cy="764152"/>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Store record</a:t>
              </a:r>
            </a:p>
          </p:txBody>
        </p:sp>
        <p:grpSp>
          <p:nvGrpSpPr>
            <p:cNvPr id="14" name="Group 13"/>
            <p:cNvGrpSpPr/>
            <p:nvPr/>
          </p:nvGrpSpPr>
          <p:grpSpPr>
            <a:xfrm>
              <a:off x="108945" y="1413162"/>
              <a:ext cx="11537748" cy="4870739"/>
              <a:chOff x="108945" y="1413162"/>
              <a:chExt cx="11537748" cy="4870739"/>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77844" y="1436471"/>
                <a:ext cx="2683073" cy="1168703"/>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Fetch Invoice</a:t>
                </a:r>
              </a:p>
            </p:txBody>
          </p:sp>
          <p:sp>
            <p:nvSpPr>
              <p:cNvPr id="24" name="TextBox 23"/>
              <p:cNvSpPr txBox="1"/>
              <p:nvPr/>
            </p:nvSpPr>
            <p:spPr>
              <a:xfrm>
                <a:off x="4935141" y="1448481"/>
                <a:ext cx="2321717" cy="1168703"/>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p:cNvSpPr txBox="1"/>
              <p:nvPr/>
            </p:nvSpPr>
            <p:spPr>
              <a:xfrm>
                <a:off x="7081311" y="1413162"/>
                <a:ext cx="2321717" cy="1168703"/>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lnSpc>
                    <a:spcPct val="90000"/>
                  </a:lnSpc>
                  <a:defRPr/>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extBox 28"/>
              <p:cNvSpPr txBox="1"/>
              <p:nvPr/>
            </p:nvSpPr>
            <p:spPr>
              <a:xfrm>
                <a:off x="108945" y="2932469"/>
                <a:ext cx="2321717" cy="764152"/>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BCF2"/>
                    </a:solidFill>
                    <a:latin typeface="Segoe UI"/>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521361" y="2322620"/>
            <a:ext cx="1681360" cy="720197"/>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78D7"/>
                </a:solidFill>
                <a:latin typeface="Segoe UI"/>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106381" y="4229285"/>
            <a:ext cx="330833" cy="3896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3656" y="3522572"/>
            <a:ext cx="395538" cy="321815"/>
          </a:xfrm>
          <a:prstGeom prst="rect">
            <a:avLst/>
          </a:prstGeom>
        </p:spPr>
      </p:pic>
      <p:sp>
        <p:nvSpPr>
          <p:cNvPr id="43" name="TextBox 42"/>
          <p:cNvSpPr txBox="1"/>
          <p:nvPr/>
        </p:nvSpPr>
        <p:spPr>
          <a:xfrm>
            <a:off x="2157035" y="2294908"/>
            <a:ext cx="2600295" cy="470898"/>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78D7"/>
                </a:solidFill>
                <a:latin typeface="Segoe UI"/>
                <a:cs typeface="+mn-cs"/>
              </a:rPr>
              <a:t>Logic App</a:t>
            </a:r>
          </a:p>
        </p:txBody>
      </p:sp>
      <p:pic>
        <p:nvPicPr>
          <p:cNvPr id="44" name="Picture 43"/>
          <p:cNvPicPr>
            <a:picLocks noChangeAspect="1"/>
          </p:cNvPicPr>
          <p:nvPr/>
        </p:nvPicPr>
        <p:blipFill>
          <a:blip r:embed="rId5"/>
          <a:stretch>
            <a:fillRect/>
          </a:stretch>
        </p:blipFill>
        <p:spPr>
          <a:xfrm>
            <a:off x="2665048" y="3488324"/>
            <a:ext cx="376784" cy="356063"/>
          </a:xfrm>
          <a:prstGeom prst="rect">
            <a:avLst/>
          </a:prstGeom>
        </p:spPr>
      </p:pic>
      <p:pic>
        <p:nvPicPr>
          <p:cNvPr id="45" name="Picture 44"/>
          <p:cNvPicPr>
            <a:picLocks noChangeAspect="1"/>
          </p:cNvPicPr>
          <p:nvPr/>
        </p:nvPicPr>
        <p:blipFill>
          <a:blip r:embed="rId5"/>
          <a:stretch>
            <a:fillRect/>
          </a:stretch>
        </p:blipFill>
        <p:spPr>
          <a:xfrm>
            <a:off x="4236412" y="3488324"/>
            <a:ext cx="376784" cy="356063"/>
          </a:xfrm>
          <a:prstGeom prst="rect">
            <a:avLst/>
          </a:prstGeom>
        </p:spPr>
      </p:pic>
      <p:pic>
        <p:nvPicPr>
          <p:cNvPr id="46" name="Picture 45"/>
          <p:cNvPicPr>
            <a:picLocks noChangeAspect="1"/>
          </p:cNvPicPr>
          <p:nvPr/>
        </p:nvPicPr>
        <p:blipFill>
          <a:blip r:embed="rId5"/>
          <a:stretch>
            <a:fillRect/>
          </a:stretch>
        </p:blipFill>
        <p:spPr>
          <a:xfrm>
            <a:off x="7462372" y="3488324"/>
            <a:ext cx="376784" cy="356063"/>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0646" y="5100700"/>
            <a:ext cx="395538" cy="321815"/>
          </a:xfrm>
          <a:prstGeom prst="rect">
            <a:avLst/>
          </a:prstGeom>
        </p:spPr>
      </p:pic>
      <p:sp>
        <p:nvSpPr>
          <p:cNvPr id="41" name="TextBox 40"/>
          <p:cNvSpPr txBox="1"/>
          <p:nvPr/>
        </p:nvSpPr>
        <p:spPr>
          <a:xfrm>
            <a:off x="4996312" y="2280576"/>
            <a:ext cx="1681360" cy="470898"/>
          </a:xfrm>
          <a:prstGeom prst="rect">
            <a:avLst/>
          </a:prstGeom>
          <a:noFill/>
        </p:spPr>
        <p:txBody>
          <a:bodyPr wrap="square" lIns="137160" tIns="109728" rIns="137160" bIns="109728" rtlCol="0" anchor="ctr">
            <a:spAutoFit/>
          </a:bodyPr>
          <a:lstStyle/>
          <a:p>
            <a:pPr algn="ctr" defTabSz="685800" fontAlgn="auto">
              <a:lnSpc>
                <a:spcPct val="90000"/>
              </a:lnSpc>
              <a:spcBef>
                <a:spcPts val="0"/>
              </a:spcBef>
              <a:spcAft>
                <a:spcPts val="450"/>
              </a:spcAft>
              <a:defRPr/>
            </a:pPr>
            <a:r>
              <a:rPr lang="en-US" b="0">
                <a:solidFill>
                  <a:srgbClr val="0078D7"/>
                </a:solidFill>
                <a:latin typeface="Segoe UI"/>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50" dirty="0"/>
              <a:t>Azure Functions</a:t>
            </a:r>
          </a:p>
        </p:txBody>
      </p:sp>
      <p:pic>
        <p:nvPicPr>
          <p:cNvPr id="4" name="Picture 6"/>
          <p:cNvPicPr>
            <a:picLocks noChangeAspect="1"/>
          </p:cNvPicPr>
          <p:nvPr/>
        </p:nvPicPr>
        <p:blipFill>
          <a:blip r:embed="rId3"/>
          <a:stretch>
            <a:fillRect/>
          </a:stretch>
        </p:blipFill>
        <p:spPr>
          <a:xfrm>
            <a:off x="194380" y="1186383"/>
            <a:ext cx="668384" cy="589912"/>
          </a:xfrm>
          <a:prstGeom prst="rect">
            <a:avLst/>
          </a:prstGeom>
        </p:spPr>
      </p:pic>
      <p:sp>
        <p:nvSpPr>
          <p:cNvPr id="52" name="TextBox 51"/>
          <p:cNvSpPr txBox="1"/>
          <p:nvPr/>
        </p:nvSpPr>
        <p:spPr>
          <a:xfrm>
            <a:off x="202553" y="2047199"/>
            <a:ext cx="2890561" cy="3603628"/>
          </a:xfrm>
          <a:prstGeom prst="rect">
            <a:avLst/>
          </a:prstGeom>
          <a:solidFill>
            <a:schemeClr val="accent1">
              <a:lumMod val="75000"/>
            </a:schemeClr>
          </a:solidFill>
        </p:spPr>
        <p:txBody>
          <a:bodyPr wrap="square" lIns="134414" tIns="107531" rIns="134414" bIns="107531" rtlCol="0">
            <a:noAutofit/>
          </a:bodyPr>
          <a:lstStyle/>
          <a:p>
            <a:pPr algn="ctr" defTabSz="671603" fontAlgn="auto">
              <a:lnSpc>
                <a:spcPct val="90000"/>
              </a:lnSpc>
              <a:spcBef>
                <a:spcPts val="0"/>
              </a:spcBef>
              <a:spcAft>
                <a:spcPts val="0"/>
              </a:spcAft>
              <a:tabLst>
                <a:tab pos="658373" algn="l"/>
              </a:tabLst>
              <a:defRPr/>
            </a:pPr>
            <a:r>
              <a:rPr lang="en-US" b="0" kern="0" dirty="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lang="en-US" b="0" kern="0" dirty="0">
              <a:gradFill>
                <a:gsLst>
                  <a:gs pos="0">
                    <a:srgbClr val="FFFFFF"/>
                  </a:gs>
                  <a:gs pos="100000">
                    <a:srgbClr val="FFFFFF"/>
                  </a:gs>
                </a:gsLst>
                <a:lin ang="5400000" scaled="1"/>
              </a:gradFill>
              <a:latin typeface="Segoe UI Semilight"/>
              <a:ea typeface="Segoe UI Semilight" charset="0"/>
              <a:cs typeface="Segoe UI Semilight" charset="0"/>
            </a:endParaRPr>
          </a:p>
        </p:txBody>
      </p:sp>
      <p:sp>
        <p:nvSpPr>
          <p:cNvPr id="53" name="TextBox 52"/>
          <p:cNvSpPr txBox="1"/>
          <p:nvPr/>
        </p:nvSpPr>
        <p:spPr>
          <a:xfrm>
            <a:off x="3126723" y="2047200"/>
            <a:ext cx="2890561" cy="3603628"/>
          </a:xfrm>
          <a:prstGeom prst="rect">
            <a:avLst/>
          </a:prstGeom>
          <a:solidFill>
            <a:schemeClr val="accent1"/>
          </a:solidFill>
        </p:spPr>
        <p:txBody>
          <a:bodyPr wrap="square" lIns="134414" tIns="107531" rIns="134414" bIns="107531" rtlCol="0">
            <a:noAutofit/>
          </a:bodyPr>
          <a:lstStyle/>
          <a:p>
            <a:pPr algn="ctr" defTabSz="671603" fontAlgn="auto">
              <a:lnSpc>
                <a:spcPct val="90000"/>
              </a:lnSpc>
              <a:spcBef>
                <a:spcPts val="0"/>
              </a:spcBef>
              <a:spcAft>
                <a:spcPts val="0"/>
              </a:spcAft>
              <a:tabLst>
                <a:tab pos="658373" algn="l"/>
              </a:tabLst>
              <a:defRPr/>
            </a:pPr>
            <a:r>
              <a:rPr lang="en-US" b="0" kern="0" dirty="0">
                <a:gradFill>
                  <a:gsLst>
                    <a:gs pos="0">
                      <a:srgbClr val="FFFFFF"/>
                    </a:gs>
                    <a:gs pos="100000">
                      <a:srgbClr val="FFFFFF"/>
                    </a:gs>
                  </a:gsLst>
                  <a:lin ang="5400000" scaled="1"/>
                </a:gradFill>
                <a:latin typeface="Segoe UI Semilight"/>
                <a:ea typeface="Segoe UI Semilight" charset="0"/>
                <a:cs typeface="Segoe UI Semilight" charset="0"/>
              </a:rPr>
              <a:t>Accelerate development</a:t>
            </a:r>
          </a:p>
        </p:txBody>
      </p:sp>
      <p:sp>
        <p:nvSpPr>
          <p:cNvPr id="54" name="TextBox 53"/>
          <p:cNvSpPr txBox="1"/>
          <p:nvPr/>
        </p:nvSpPr>
        <p:spPr>
          <a:xfrm>
            <a:off x="6050893" y="2047200"/>
            <a:ext cx="2890561" cy="3603628"/>
          </a:xfrm>
          <a:prstGeom prst="rect">
            <a:avLst/>
          </a:prstGeom>
          <a:solidFill>
            <a:schemeClr val="accent1">
              <a:lumMod val="75000"/>
            </a:schemeClr>
          </a:solidFill>
        </p:spPr>
        <p:txBody>
          <a:bodyPr wrap="square" lIns="134414" tIns="107531" rIns="134414" bIns="107531" rtlCol="0">
            <a:noAutofit/>
          </a:bodyPr>
          <a:lstStyle/>
          <a:p>
            <a:pPr algn="ctr" defTabSz="671603" fontAlgn="auto">
              <a:lnSpc>
                <a:spcPct val="90000"/>
              </a:lnSpc>
              <a:spcBef>
                <a:spcPts val="0"/>
              </a:spcBef>
              <a:spcAft>
                <a:spcPts val="0"/>
              </a:spcAft>
              <a:tabLst>
                <a:tab pos="658373" algn="l"/>
              </a:tabLst>
              <a:defRPr/>
            </a:pPr>
            <a:r>
              <a:rPr lang="en-US" b="0" kern="0" dirty="0">
                <a:gradFill>
                  <a:gsLst>
                    <a:gs pos="0">
                      <a:srgbClr val="FFFFFF"/>
                    </a:gs>
                    <a:gs pos="100000">
                      <a:srgbClr val="FFFFFF"/>
                    </a:gs>
                  </a:gsLst>
                  <a:lin ang="5400000" scaled="1"/>
                </a:gradFill>
                <a:latin typeface="Segoe UI Semilight"/>
                <a:ea typeface="Segoe UI Semilight" charset="0"/>
                <a:cs typeface="Segoe UI Semilight" charset="0"/>
              </a:rPr>
              <a:t>Bind into services</a:t>
            </a:r>
          </a:p>
        </p:txBody>
      </p:sp>
      <p:sp useBgFill="1">
        <p:nvSpPr>
          <p:cNvPr id="58" name="Rectangle 57"/>
          <p:cNvSpPr/>
          <p:nvPr/>
        </p:nvSpPr>
        <p:spPr bwMode="auto">
          <a:xfrm>
            <a:off x="652" y="5647886"/>
            <a:ext cx="9142703" cy="3525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7" rIns="0" bIns="34277" numCol="1" rtlCol="0" anchor="ctr" anchorCtr="0" compatLnSpc="1">
            <a:prstTxWarp prst="textNoShape">
              <a:avLst/>
            </a:prstTxWarp>
          </a:bodyPr>
          <a:lstStyle/>
          <a:p>
            <a:pPr algn="ctr" defTabSz="685317">
              <a:defRPr/>
            </a:pPr>
            <a:endParaRPr lang="en-US" sz="1500" b="0" kern="0" dirty="0">
              <a:gradFill>
                <a:gsLst>
                  <a:gs pos="5439">
                    <a:srgbClr val="F8F8F8"/>
                  </a:gs>
                  <a:gs pos="10000">
                    <a:srgbClr val="F8F8F8"/>
                  </a:gs>
                </a:gsLst>
                <a:lin ang="5400000" scaled="0"/>
              </a:gradFill>
              <a:latin typeface="Segoe UI Semilight"/>
            </a:endParaRPr>
          </a:p>
        </p:txBody>
      </p:sp>
      <p:grpSp>
        <p:nvGrpSpPr>
          <p:cNvPr id="23" name="Group 22"/>
          <p:cNvGrpSpPr/>
          <p:nvPr/>
        </p:nvGrpSpPr>
        <p:grpSpPr>
          <a:xfrm>
            <a:off x="6170565" y="4608537"/>
            <a:ext cx="2529438" cy="711284"/>
            <a:chOff x="8392702" y="2300121"/>
            <a:chExt cx="3440698"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4437" y="2975559"/>
              <a:ext cx="476195" cy="291958"/>
            </a:xfrm>
            <a:prstGeom prst="rect">
              <a:avLst/>
            </a:prstGeom>
            <a:noFill/>
          </p:spPr>
          <p:txBody>
            <a:bodyPr wrap="none" lIns="68570" tIns="34285" rIns="68570" bIns="34285"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a:latin typeface="Segoe UI Semilight"/>
                  <a:cs typeface="+mn-cs"/>
                </a:rPr>
                <a:t>Box</a:t>
              </a:r>
            </a:p>
          </p:txBody>
        </p:sp>
        <p:sp>
          <p:nvSpPr>
            <p:cNvPr id="77" name="TextBox 76"/>
            <p:cNvSpPr txBox="1"/>
            <p:nvPr/>
          </p:nvSpPr>
          <p:spPr>
            <a:xfrm>
              <a:off x="8392702" y="2975559"/>
              <a:ext cx="929740" cy="291958"/>
            </a:xfrm>
            <a:prstGeom prst="rect">
              <a:avLst/>
            </a:prstGeom>
            <a:noFill/>
          </p:spPr>
          <p:txBody>
            <a:bodyPr wrap="none" lIns="68570" tIns="34285" rIns="68570" bIns="34285"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a:latin typeface="Segoe UI Semilight"/>
                  <a:cs typeface="+mn-cs"/>
                </a:rPr>
                <a:t>OneDrive</a:t>
              </a:r>
            </a:p>
          </p:txBody>
        </p:sp>
        <p:sp>
          <p:nvSpPr>
            <p:cNvPr id="81" name="TextBox 80"/>
            <p:cNvSpPr txBox="1"/>
            <p:nvPr/>
          </p:nvSpPr>
          <p:spPr>
            <a:xfrm>
              <a:off x="11193668" y="2975559"/>
              <a:ext cx="639732" cy="291958"/>
            </a:xfrm>
            <a:prstGeom prst="rect">
              <a:avLst/>
            </a:prstGeom>
            <a:noFill/>
          </p:spPr>
          <p:txBody>
            <a:bodyPr wrap="none" lIns="68570" tIns="34285" rIns="68570" bIns="34285"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err="1">
                  <a:latin typeface="Segoe UI Semilight"/>
                  <a:cs typeface="+mn-cs"/>
                </a:rPr>
                <a:t>Twilio</a:t>
              </a:r>
              <a:endParaRPr lang="en-US" sz="1050" b="0" dirty="0">
                <a:latin typeface="Segoe UI Semilight"/>
                <a:cs typeface="+mn-cs"/>
              </a:endParaRPr>
            </a:p>
          </p:txBody>
        </p:sp>
      </p:grpSp>
      <p:sp>
        <p:nvSpPr>
          <p:cNvPr id="66" name="Freeform 12"/>
          <p:cNvSpPr>
            <a:spLocks noChangeAspect="1" noEditPoints="1"/>
          </p:cNvSpPr>
          <p:nvPr/>
        </p:nvSpPr>
        <p:spPr bwMode="auto">
          <a:xfrm>
            <a:off x="6342216" y="3644389"/>
            <a:ext cx="403334" cy="36018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67207" tIns="33603" rIns="67207" bIns="33603"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pic>
        <p:nvPicPr>
          <p:cNvPr id="8" name="Picture 7"/>
          <p:cNvPicPr>
            <a:picLocks noChangeAspect="1"/>
          </p:cNvPicPr>
          <p:nvPr/>
        </p:nvPicPr>
        <p:blipFill>
          <a:blip r:embed="rId6"/>
          <a:stretch>
            <a:fillRect/>
          </a:stretch>
        </p:blipFill>
        <p:spPr>
          <a:xfrm>
            <a:off x="7254029" y="3613937"/>
            <a:ext cx="470556" cy="421084"/>
          </a:xfrm>
          <a:prstGeom prst="rect">
            <a:avLst/>
          </a:prstGeom>
        </p:spPr>
      </p:pic>
      <p:sp>
        <p:nvSpPr>
          <p:cNvPr id="82" name="TextBox 81"/>
          <p:cNvSpPr txBox="1"/>
          <p:nvPr/>
        </p:nvSpPr>
        <p:spPr>
          <a:xfrm>
            <a:off x="6210765" y="4087977"/>
            <a:ext cx="640673" cy="213287"/>
          </a:xfrm>
          <a:prstGeom prst="rect">
            <a:avLst/>
          </a:prstGeom>
          <a:noFill/>
        </p:spPr>
        <p:txBody>
          <a:bodyPr wrap="none" lIns="67207" tIns="33603" rIns="67207" bIns="3360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a:latin typeface="Segoe UI Semilight"/>
                <a:cs typeface="+mn-cs"/>
              </a:rPr>
              <a:t>Dropbox</a:t>
            </a:r>
          </a:p>
        </p:txBody>
      </p:sp>
      <p:sp>
        <p:nvSpPr>
          <p:cNvPr id="83" name="TextBox 82"/>
          <p:cNvSpPr txBox="1"/>
          <p:nvPr/>
        </p:nvSpPr>
        <p:spPr>
          <a:xfrm>
            <a:off x="7166699" y="4087977"/>
            <a:ext cx="653497" cy="213287"/>
          </a:xfrm>
          <a:prstGeom prst="rect">
            <a:avLst/>
          </a:prstGeom>
          <a:noFill/>
        </p:spPr>
        <p:txBody>
          <a:bodyPr wrap="none" lIns="67207" tIns="33603" rIns="67207" bIns="3360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err="1">
                <a:latin typeface="Segoe UI Semilight"/>
                <a:cs typeface="+mn-cs"/>
              </a:rPr>
              <a:t>Sendgrid</a:t>
            </a:r>
            <a:endParaRPr lang="en-US" sz="1050" b="0" dirty="0">
              <a:latin typeface="Segoe UI Semilight"/>
              <a:cs typeface="+mn-cs"/>
            </a:endParaRPr>
          </a:p>
        </p:txBody>
      </p:sp>
      <p:sp>
        <p:nvSpPr>
          <p:cNvPr id="84" name="TextBox 83"/>
          <p:cNvSpPr txBox="1"/>
          <p:nvPr/>
        </p:nvSpPr>
        <p:spPr>
          <a:xfrm>
            <a:off x="8156582" y="3044989"/>
            <a:ext cx="582965" cy="358711"/>
          </a:xfrm>
          <a:prstGeom prst="rect">
            <a:avLst/>
          </a:prstGeom>
          <a:noFill/>
        </p:spPr>
        <p:txBody>
          <a:bodyPr wrap="none" lIns="67207" tIns="33603" rIns="67207" bIns="3360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671494" fontAlgn="auto">
              <a:spcBef>
                <a:spcPts val="0"/>
              </a:spcBef>
              <a:spcAft>
                <a:spcPts val="0"/>
              </a:spcAft>
              <a:defRPr/>
            </a:pPr>
            <a:r>
              <a:rPr lang="en-US" sz="1050" b="0" dirty="0">
                <a:latin typeface="Segoe UI Semilight"/>
                <a:cs typeface="+mn-cs"/>
              </a:rPr>
              <a:t>Azure</a:t>
            </a:r>
            <a:br>
              <a:rPr lang="en-US" sz="1050" b="0" dirty="0">
                <a:latin typeface="Segoe UI Semilight"/>
                <a:cs typeface="+mn-cs"/>
              </a:rPr>
            </a:br>
            <a:r>
              <a:rPr lang="en-US" sz="1050" b="0" dirty="0">
                <a:latin typeface="Segoe UI Semilight"/>
                <a:cs typeface="+mn-cs"/>
              </a:rPr>
              <a:t>Storage</a:t>
            </a:r>
          </a:p>
        </p:txBody>
      </p:sp>
      <p:sp>
        <p:nvSpPr>
          <p:cNvPr id="91" name="Rectangle 90"/>
          <p:cNvSpPr>
            <a:spLocks noChangeArrowheads="1"/>
          </p:cNvSpPr>
          <p:nvPr/>
        </p:nvSpPr>
        <p:spPr bwMode="auto">
          <a:xfrm>
            <a:off x="6142585" y="3044989"/>
            <a:ext cx="781737" cy="358711"/>
          </a:xfrm>
          <a:prstGeom prst="rect">
            <a:avLst/>
          </a:prstGeom>
          <a:noFill/>
          <a:extLst/>
        </p:spPr>
        <p:txBody>
          <a:bodyPr wrap="none" lIns="67207" tIns="33603" rIns="67207" bIns="33603" rtlCol="0" anchor="b">
            <a:spAutoFit/>
          </a:bodyPr>
          <a:lstStyle/>
          <a:p>
            <a:pPr algn="ctr" defTabSz="671494" fontAlgn="auto">
              <a:lnSpc>
                <a:spcPct val="90000"/>
              </a:lnSpc>
              <a:spcBef>
                <a:spcPts val="0"/>
              </a:spcBef>
              <a:spcAft>
                <a:spcPts val="0"/>
              </a:spcAft>
              <a:defRPr/>
            </a:pPr>
            <a:r>
              <a:rPr lang="en-US" sz="1050" b="0" kern="0" dirty="0">
                <a:gradFill>
                  <a:gsLst>
                    <a:gs pos="0">
                      <a:srgbClr val="FFFFFF"/>
                    </a:gs>
                    <a:gs pos="100000">
                      <a:srgbClr val="FFFFFF"/>
                    </a:gs>
                  </a:gsLst>
                  <a:lin ang="5400000" scaled="1"/>
                </a:gradFill>
                <a:latin typeface="Segoe UI Semilight"/>
                <a:cs typeface="+mn-cs"/>
              </a:rPr>
              <a:t>Azure </a:t>
            </a:r>
            <a:br>
              <a:rPr lang="en-US" sz="1050" b="0" kern="0" dirty="0">
                <a:gradFill>
                  <a:gsLst>
                    <a:gs pos="0">
                      <a:srgbClr val="FFFFFF"/>
                    </a:gs>
                    <a:gs pos="100000">
                      <a:srgbClr val="FFFFFF"/>
                    </a:gs>
                  </a:gsLst>
                  <a:lin ang="5400000" scaled="1"/>
                </a:gradFill>
                <a:latin typeface="Segoe UI Semilight"/>
                <a:cs typeface="+mn-cs"/>
              </a:rPr>
            </a:br>
            <a:r>
              <a:rPr lang="en-US" sz="1050" b="0" kern="0" dirty="0">
                <a:gradFill>
                  <a:gsLst>
                    <a:gs pos="0">
                      <a:srgbClr val="FFFFFF"/>
                    </a:gs>
                    <a:gs pos="100000">
                      <a:srgbClr val="FFFFFF"/>
                    </a:gs>
                  </a:gsLst>
                  <a:lin ang="5400000" scaled="1"/>
                </a:gradFill>
                <a:latin typeface="Segoe UI Semilight"/>
                <a:cs typeface="+mn-cs"/>
              </a:rPr>
              <a:t>Service Bus</a:t>
            </a:r>
          </a:p>
        </p:txBody>
      </p:sp>
      <p:sp>
        <p:nvSpPr>
          <p:cNvPr id="92" name="Rectangle 91"/>
          <p:cNvSpPr>
            <a:spLocks noChangeArrowheads="1"/>
          </p:cNvSpPr>
          <p:nvPr/>
        </p:nvSpPr>
        <p:spPr bwMode="auto">
          <a:xfrm>
            <a:off x="7131768" y="3044989"/>
            <a:ext cx="732045" cy="358711"/>
          </a:xfrm>
          <a:prstGeom prst="rect">
            <a:avLst/>
          </a:prstGeom>
          <a:noFill/>
          <a:extLst/>
        </p:spPr>
        <p:txBody>
          <a:bodyPr wrap="none" lIns="67207" tIns="33603" rIns="67207" bIns="33603" rtlCol="0" anchor="b">
            <a:spAutoFit/>
          </a:bodyPr>
          <a:lstStyle/>
          <a:p>
            <a:pPr algn="ctr" defTabSz="671494" fontAlgn="auto">
              <a:lnSpc>
                <a:spcPct val="90000"/>
              </a:lnSpc>
              <a:spcBef>
                <a:spcPts val="0"/>
              </a:spcBef>
              <a:spcAft>
                <a:spcPts val="0"/>
              </a:spcAft>
              <a:defRPr/>
            </a:pPr>
            <a:r>
              <a:rPr lang="en-US" sz="1050" b="0" kern="0" dirty="0">
                <a:gradFill>
                  <a:gsLst>
                    <a:gs pos="0">
                      <a:srgbClr val="FFFFFF"/>
                    </a:gs>
                    <a:gs pos="100000">
                      <a:srgbClr val="FFFFFF"/>
                    </a:gs>
                  </a:gsLst>
                  <a:lin ang="5400000" scaled="1"/>
                </a:gradFill>
                <a:latin typeface="Segoe UI Semilight"/>
                <a:cs typeface="+mn-cs"/>
              </a:rPr>
              <a:t>Azure</a:t>
            </a:r>
            <a:br>
              <a:rPr lang="en-US" sz="1050" b="0" kern="0" dirty="0">
                <a:gradFill>
                  <a:gsLst>
                    <a:gs pos="0">
                      <a:srgbClr val="FFFFFF"/>
                    </a:gs>
                    <a:gs pos="100000">
                      <a:srgbClr val="FFFFFF"/>
                    </a:gs>
                  </a:gsLst>
                  <a:lin ang="5400000" scaled="1"/>
                </a:gradFill>
                <a:latin typeface="Segoe UI Semilight"/>
                <a:cs typeface="+mn-cs"/>
              </a:rPr>
            </a:br>
            <a:r>
              <a:rPr lang="en-US" sz="1050" b="0" kern="0" dirty="0">
                <a:gradFill>
                  <a:gsLst>
                    <a:gs pos="0">
                      <a:srgbClr val="FFFFFF"/>
                    </a:gs>
                    <a:gs pos="100000">
                      <a:srgbClr val="FFFFFF"/>
                    </a:gs>
                  </a:gsLst>
                  <a:lin ang="5400000" scaled="1"/>
                </a:gradFill>
                <a:latin typeface="Segoe UI Semilight"/>
                <a:cs typeface="+mn-cs"/>
              </a:rPr>
              <a:t>Event Hub</a:t>
            </a:r>
          </a:p>
        </p:txBody>
      </p:sp>
      <p:pic>
        <p:nvPicPr>
          <p:cNvPr id="9" name="Picture 8"/>
          <p:cNvPicPr>
            <a:picLocks noChangeAspect="1"/>
          </p:cNvPicPr>
          <p:nvPr/>
        </p:nvPicPr>
        <p:blipFill>
          <a:blip r:embed="rId7"/>
          <a:stretch>
            <a:fillRect/>
          </a:stretch>
        </p:blipFill>
        <p:spPr>
          <a:xfrm>
            <a:off x="8279434" y="3543308"/>
            <a:ext cx="362594" cy="443233"/>
          </a:xfrm>
          <a:prstGeom prst="rect">
            <a:avLst/>
          </a:prstGeom>
        </p:spPr>
      </p:pic>
      <p:sp>
        <p:nvSpPr>
          <p:cNvPr id="95" name="Rectangle 94"/>
          <p:cNvSpPr>
            <a:spLocks noChangeArrowheads="1"/>
          </p:cNvSpPr>
          <p:nvPr/>
        </p:nvSpPr>
        <p:spPr bwMode="auto">
          <a:xfrm>
            <a:off x="8026463" y="4080241"/>
            <a:ext cx="869903" cy="213287"/>
          </a:xfrm>
          <a:prstGeom prst="rect">
            <a:avLst/>
          </a:prstGeom>
          <a:noFill/>
          <a:extLst/>
        </p:spPr>
        <p:txBody>
          <a:bodyPr wrap="none" lIns="67207" tIns="33603" rIns="67207" bIns="33603" rtlCol="0" anchor="b">
            <a:spAutoFit/>
          </a:bodyPr>
          <a:lstStyle/>
          <a:p>
            <a:pPr algn="ctr" defTabSz="671494" fontAlgn="auto">
              <a:lnSpc>
                <a:spcPct val="90000"/>
              </a:lnSpc>
              <a:spcBef>
                <a:spcPts val="0"/>
              </a:spcBef>
              <a:spcAft>
                <a:spcPts val="0"/>
              </a:spcAft>
              <a:defRPr/>
            </a:pPr>
            <a:r>
              <a:rPr lang="en-US" sz="1050" b="0" kern="0" dirty="0" err="1">
                <a:gradFill>
                  <a:gsLst>
                    <a:gs pos="0">
                      <a:srgbClr val="FFFFFF"/>
                    </a:gs>
                    <a:gs pos="100000">
                      <a:srgbClr val="FFFFFF"/>
                    </a:gs>
                  </a:gsLst>
                  <a:lin ang="5400000" scaled="1"/>
                </a:gradFill>
                <a:latin typeface="Segoe UI Semilight"/>
                <a:cs typeface="+mn-cs"/>
              </a:rPr>
              <a:t>AzureDocDb</a:t>
            </a:r>
            <a:endParaRPr lang="en-US" sz="1050" b="0" kern="0" dirty="0">
              <a:gradFill>
                <a:gsLst>
                  <a:gs pos="0">
                    <a:srgbClr val="FFFFFF"/>
                  </a:gs>
                  <a:gs pos="100000">
                    <a:srgbClr val="FFFFFF"/>
                  </a:gs>
                </a:gsLst>
                <a:lin ang="5400000" scaled="1"/>
              </a:gradFill>
              <a:latin typeface="Segoe UI Semilight"/>
              <a:cs typeface="+mn-cs"/>
            </a:endParaRPr>
          </a:p>
        </p:txBody>
      </p:sp>
      <p:grpSp>
        <p:nvGrpSpPr>
          <p:cNvPr id="21" name="Group 20"/>
          <p:cNvGrpSpPr/>
          <p:nvPr/>
        </p:nvGrpSpPr>
        <p:grpSpPr>
          <a:xfrm>
            <a:off x="3368566" y="2729798"/>
            <a:ext cx="971573" cy="2669651"/>
            <a:chOff x="4581251" y="2546297"/>
            <a:chExt cx="1321594" cy="3630911"/>
          </a:xfrm>
        </p:grpSpPr>
        <p:sp>
          <p:nvSpPr>
            <p:cNvPr id="106" name="TextBox 105"/>
            <p:cNvSpPr txBox="1"/>
            <p:nvPr/>
          </p:nvSpPr>
          <p:spPr>
            <a:xfrm>
              <a:off x="4633446" y="5517931"/>
              <a:ext cx="1202303" cy="659277"/>
            </a:xfrm>
            <a:prstGeom prst="rect">
              <a:avLst/>
            </a:prstGeom>
            <a:noFill/>
          </p:spPr>
          <p:txBody>
            <a:bodyPr wrap="none" lIns="68570" tIns="34285" rIns="68570" bIns="34285" rtlCol="0">
              <a:spAutoFit/>
            </a:bodyPr>
            <a:lstStyle/>
            <a:p>
              <a:pPr algn="ctr" defTabSz="672034" fontAlgn="auto">
                <a:lnSpc>
                  <a:spcPct val="90000"/>
                </a:lnSpc>
                <a:spcBef>
                  <a:spcPts val="0"/>
                </a:spcBef>
                <a:spcAft>
                  <a:spcPts val="0"/>
                </a:spcAft>
                <a:defRPr/>
              </a:pPr>
              <a:r>
                <a:rPr lang="en-US" sz="1500" b="0" kern="0" dirty="0">
                  <a:gradFill>
                    <a:gsLst>
                      <a:gs pos="0">
                        <a:srgbClr val="FFFFFF"/>
                      </a:gs>
                      <a:gs pos="100000">
                        <a:srgbClr val="FFFFFF"/>
                      </a:gs>
                    </a:gsLst>
                    <a:lin ang="5400000" scaled="0"/>
                  </a:gradFill>
                  <a:latin typeface="Segoe UI Semilight"/>
                  <a:cs typeface="Segoe UI Semilight" panose="020B0402040204020203" pitchFamily="34" charset="0"/>
                </a:rPr>
                <a:t>Develop </a:t>
              </a:r>
              <a:br>
                <a:rPr lang="en-US" sz="1500" b="0" kern="0" dirty="0">
                  <a:gradFill>
                    <a:gsLst>
                      <a:gs pos="0">
                        <a:srgbClr val="FFFFFF"/>
                      </a:gs>
                      <a:gs pos="100000">
                        <a:srgbClr val="FFFFFF"/>
                      </a:gs>
                    </a:gsLst>
                    <a:lin ang="5400000" scaled="0"/>
                  </a:gradFill>
                  <a:latin typeface="Segoe UI Semilight"/>
                  <a:cs typeface="Segoe UI Semilight" panose="020B0402040204020203" pitchFamily="34" charset="0"/>
                </a:rPr>
              </a:br>
              <a:r>
                <a:rPr lang="en-US" sz="1500" b="0" kern="0" dirty="0">
                  <a:gradFill>
                    <a:gsLst>
                      <a:gs pos="0">
                        <a:srgbClr val="FFFFFF"/>
                      </a:gs>
                      <a:gs pos="100000">
                        <a:srgbClr val="FFFFFF"/>
                      </a:gs>
                    </a:gsLst>
                    <a:lin ang="5400000" scaled="0"/>
                  </a:gradFill>
                  <a:latin typeface="Segoe UI Semilight"/>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4684416" y="3601858"/>
            <a:ext cx="1230125" cy="1797590"/>
            <a:chOff x="6371152" y="3732361"/>
            <a:chExt cx="1673293" cy="2444846"/>
          </a:xfrm>
        </p:grpSpPr>
        <p:sp>
          <p:nvSpPr>
            <p:cNvPr id="107" name="TextBox 106"/>
            <p:cNvSpPr txBox="1"/>
            <p:nvPr/>
          </p:nvSpPr>
          <p:spPr>
            <a:xfrm>
              <a:off x="6371152" y="5517930"/>
              <a:ext cx="1673293" cy="659277"/>
            </a:xfrm>
            <a:prstGeom prst="rect">
              <a:avLst/>
            </a:prstGeom>
            <a:noFill/>
          </p:spPr>
          <p:txBody>
            <a:bodyPr wrap="none" lIns="68570" tIns="34285" rIns="68570" bIns="34285"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672034" fontAlgn="auto">
                <a:spcBef>
                  <a:spcPts val="0"/>
                </a:spcBef>
                <a:spcAft>
                  <a:spcPts val="0"/>
                </a:spcAft>
                <a:defRPr/>
              </a:pPr>
              <a:r>
                <a:rPr lang="en-US" sz="1500" b="0" kern="0" dirty="0"/>
                <a:t>Local</a:t>
              </a:r>
              <a:br>
                <a:rPr lang="en-US" sz="1500" b="0" kern="0" dirty="0"/>
              </a:br>
              <a:r>
                <a:rPr lang="en-US" sz="1500" b="0"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68570" tIns="68570" rIns="68570" bIns="34285" numCol="1" anchor="t" anchorCtr="0" compatLnSpc="1">
              <a:prstTxWarp prst="textNoShape">
                <a:avLst/>
              </a:prstTxWarp>
            </a:bodyPr>
            <a:lstStyle/>
            <a:p>
              <a:pPr algn="ctr" defTabSz="672034" fontAlgn="auto">
                <a:spcBef>
                  <a:spcPts val="0"/>
                </a:spcBef>
                <a:spcAft>
                  <a:spcPts val="0"/>
                </a:spcAft>
                <a:defRPr/>
              </a:pPr>
              <a:r>
                <a:rPr lang="en-US" kern="0" dirty="0">
                  <a:gradFill>
                    <a:gsLst>
                      <a:gs pos="0">
                        <a:srgbClr val="FFFFFF"/>
                      </a:gs>
                      <a:gs pos="100000">
                        <a:srgbClr val="FFFFFF"/>
                      </a:gs>
                    </a:gsLst>
                    <a:lin ang="5400000" scaled="0"/>
                  </a:gradFill>
                  <a:latin typeface="Segoe UI Semilight"/>
                  <a:cs typeface="+mn-cs"/>
                </a:rPr>
                <a:t>&lt;/&gt;</a:t>
              </a:r>
            </a:p>
          </p:txBody>
        </p:sp>
      </p:grpSp>
      <p:grpSp>
        <p:nvGrpSpPr>
          <p:cNvPr id="26" name="Group 25"/>
          <p:cNvGrpSpPr/>
          <p:nvPr/>
        </p:nvGrpSpPr>
        <p:grpSpPr>
          <a:xfrm>
            <a:off x="335737" y="2657847"/>
            <a:ext cx="1182035" cy="2741603"/>
            <a:chOff x="455808" y="2448438"/>
            <a:chExt cx="1607878" cy="3728769"/>
          </a:xfrm>
        </p:grpSpPr>
        <p:sp>
          <p:nvSpPr>
            <p:cNvPr id="112" name="TextBox 111"/>
            <p:cNvSpPr txBox="1"/>
            <p:nvPr/>
          </p:nvSpPr>
          <p:spPr>
            <a:xfrm>
              <a:off x="455808" y="5517930"/>
              <a:ext cx="1607878" cy="659277"/>
            </a:xfrm>
            <a:prstGeom prst="rect">
              <a:avLst/>
            </a:prstGeom>
            <a:noFill/>
          </p:spPr>
          <p:txBody>
            <a:bodyPr wrap="none" lIns="68570" tIns="34285" rIns="68570" bIns="34285"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672034" fontAlgn="auto">
                <a:spcBef>
                  <a:spcPts val="0"/>
                </a:spcBef>
                <a:spcAft>
                  <a:spcPts val="0"/>
                </a:spcAft>
                <a:defRPr/>
              </a:pPr>
              <a:r>
                <a:rPr lang="en-US" sz="1500" b="0" kern="0" dirty="0"/>
                <a:t>Event-driven</a:t>
              </a:r>
              <a:br>
                <a:rPr lang="en-US" sz="1500" b="0" kern="0" dirty="0"/>
              </a:br>
              <a:r>
                <a:rPr lang="en-US" sz="1500" b="0" kern="0" dirty="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1909856" y="3341628"/>
            <a:ext cx="921938" cy="2057823"/>
            <a:chOff x="2597019" y="3378426"/>
            <a:chExt cx="1254077" cy="2798783"/>
          </a:xfrm>
        </p:grpSpPr>
        <p:sp>
          <p:nvSpPr>
            <p:cNvPr id="113" name="TextBox 112"/>
            <p:cNvSpPr txBox="1"/>
            <p:nvPr/>
          </p:nvSpPr>
          <p:spPr>
            <a:xfrm>
              <a:off x="2607364" y="5517931"/>
              <a:ext cx="1243732" cy="659278"/>
            </a:xfrm>
            <a:prstGeom prst="rect">
              <a:avLst/>
            </a:prstGeom>
            <a:noFill/>
          </p:spPr>
          <p:txBody>
            <a:bodyPr wrap="none" lIns="68570" tIns="34285" rIns="68570" bIns="34285"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672034" fontAlgn="auto">
                <a:spcBef>
                  <a:spcPts val="0"/>
                </a:spcBef>
                <a:spcAft>
                  <a:spcPts val="0"/>
                </a:spcAft>
                <a:defRPr/>
              </a:pPr>
              <a:r>
                <a:rPr lang="en-US" sz="1500" b="0" kern="0" dirty="0"/>
                <a:t>Reduced </a:t>
              </a:r>
              <a:br>
                <a:rPr lang="en-US" sz="1500" b="0" kern="0" dirty="0"/>
              </a:br>
              <a:r>
                <a:rPr lang="en-US" sz="1500" b="0"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fontAlgn="auto">
                <a:spcBef>
                  <a:spcPts val="0"/>
                </a:spcBef>
                <a:spcAft>
                  <a:spcPts val="0"/>
                </a:spcAft>
                <a:defRPr/>
              </a:pPr>
              <a:endParaRPr lang="en-US" sz="1350" b="0" kern="0">
                <a:solidFill>
                  <a:sysClr val="windowText" lastClr="000000"/>
                </a:solidFill>
                <a:latin typeface="Segoe UI Semilight"/>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85317">
                <a:defRPr/>
              </a:pPr>
              <a:endParaRPr lang="en-US" sz="1500" b="0" kern="0" dirty="0">
                <a:gradFill>
                  <a:gsLst>
                    <a:gs pos="5439">
                      <a:srgbClr val="F8F8F8"/>
                    </a:gs>
                    <a:gs pos="10000">
                      <a:srgbClr val="F8F8F8"/>
                    </a:gs>
                  </a:gsLst>
                  <a:lin ang="5400000" scaled="0"/>
                </a:gradFill>
                <a:latin typeface="Segoe UI Semilight"/>
              </a:endParaRPr>
            </a:p>
          </p:txBody>
        </p:sp>
      </p:grpSp>
      <p:pic>
        <p:nvPicPr>
          <p:cNvPr id="11" name="Picture 10"/>
          <p:cNvPicPr>
            <a:picLocks noChangeAspect="1"/>
          </p:cNvPicPr>
          <p:nvPr/>
        </p:nvPicPr>
        <p:blipFill>
          <a:blip r:embed="rId12"/>
          <a:stretch>
            <a:fillRect/>
          </a:stretch>
        </p:blipFill>
        <p:spPr>
          <a:xfrm>
            <a:off x="8192117" y="2565106"/>
            <a:ext cx="455262" cy="390113"/>
          </a:xfrm>
          <a:prstGeom prst="rect">
            <a:avLst/>
          </a:prstGeom>
        </p:spPr>
      </p:pic>
      <p:grpSp>
        <p:nvGrpSpPr>
          <p:cNvPr id="36" name="Group 35"/>
          <p:cNvGrpSpPr/>
          <p:nvPr/>
        </p:nvGrpSpPr>
        <p:grpSpPr>
          <a:xfrm>
            <a:off x="7290994" y="2568857"/>
            <a:ext cx="367061" cy="382613"/>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grpSp>
      <p:grpSp>
        <p:nvGrpSpPr>
          <p:cNvPr id="37" name="Group 36"/>
          <p:cNvGrpSpPr/>
          <p:nvPr/>
        </p:nvGrpSpPr>
        <p:grpSpPr>
          <a:xfrm>
            <a:off x="6334951" y="2570280"/>
            <a:ext cx="364883" cy="381190"/>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72164" fontAlgn="auto">
                <a:spcBef>
                  <a:spcPts val="0"/>
                </a:spcBef>
                <a:spcAft>
                  <a:spcPts val="0"/>
                </a:spcAft>
                <a:defRPr/>
              </a:pPr>
              <a:endParaRPr lang="en-US" sz="1350" b="0" kern="0">
                <a:solidFill>
                  <a:srgbClr val="FFFFFF"/>
                </a:solidFill>
                <a:latin typeface="Segoe UI Semilight"/>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51" y="2018246"/>
            <a:ext cx="5495756" cy="3756593"/>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b="0" dirty="0">
                <a:solidFill>
                  <a:srgbClr val="FF8A00"/>
                </a:solidFill>
                <a:latin typeface="Segoe UI Light" panose="020B0502040204020203" pitchFamily="34" charset="0"/>
                <a:cs typeface="Segoe UI Light" panose="020B0502040204020203" pitchFamily="34" charset="0"/>
              </a:rPr>
              <a:t>Compute</a:t>
            </a:r>
            <a:endParaRPr lang="en-US" sz="3600" b="0" dirty="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2" name="Title 1">
            <a:extLst>
              <a:ext uri="{FF2B5EF4-FFF2-40B4-BE49-F238E27FC236}">
                <a16:creationId xmlns:a16="http://schemas.microsoft.com/office/drawing/2014/main" id="{2BA22E6D-6DE3-45D6-BCEB-A61815DF82DF}"/>
              </a:ext>
            </a:extLst>
          </p:cNvPr>
          <p:cNvSpPr>
            <a:spLocks noGrp="1"/>
          </p:cNvSpPr>
          <p:nvPr>
            <p:ph type="title"/>
          </p:nvPr>
        </p:nvSpPr>
        <p:spPr/>
        <p:txBody>
          <a:bodyPr/>
          <a:lstStyle/>
          <a:p>
            <a:r>
              <a:rPr lang="en-US" sz="32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endParaRPr lang="en-US" dirty="0"/>
          </a:p>
        </p:txBody>
      </p:sp>
    </p:spTree>
    <p:extLst>
      <p:ext uri="{BB962C8B-B14F-4D97-AF65-F5344CB8AC3E}">
        <p14:creationId xmlns:p14="http://schemas.microsoft.com/office/powerpoint/2010/main" val="223514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nvPr>
        </p:nvGraphicFramePr>
        <p:xfrm>
          <a:off x="257956" y="2028137"/>
          <a:ext cx="8368689" cy="2738778"/>
        </p:xfrm>
        <a:graphic>
          <a:graphicData uri="http://schemas.openxmlformats.org/drawingml/2006/table">
            <a:tbl>
              <a:tblPr firstRow="1">
                <a:tableStyleId>{00A15C55-8517-42AA-B614-E9B94910E393}</a:tableStyleId>
              </a:tblPr>
              <a:tblGrid>
                <a:gridCol w="2378942">
                  <a:extLst>
                    <a:ext uri="{9D8B030D-6E8A-4147-A177-3AD203B41FA5}">
                      <a16:colId xmlns:a16="http://schemas.microsoft.com/office/drawing/2014/main" val="20000"/>
                    </a:ext>
                  </a:extLst>
                </a:gridCol>
                <a:gridCol w="5989747">
                  <a:extLst>
                    <a:ext uri="{9D8B030D-6E8A-4147-A177-3AD203B41FA5}">
                      <a16:colId xmlns:a16="http://schemas.microsoft.com/office/drawing/2014/main" val="20001"/>
                    </a:ext>
                  </a:extLst>
                </a:gridCol>
              </a:tblGrid>
              <a:tr h="272982">
                <a:tc>
                  <a:txBody>
                    <a:bodyPr/>
                    <a:lstStyle/>
                    <a:p>
                      <a:r>
                        <a:rPr lang="en-US" sz="1400" dirty="0"/>
                        <a:t>Service</a:t>
                      </a:r>
                    </a:p>
                  </a:txBody>
                  <a:tcPr marL="67232" marR="67232" marT="33621" marB="33621"/>
                </a:tc>
                <a:tc>
                  <a:txBody>
                    <a:bodyPr/>
                    <a:lstStyle/>
                    <a:p>
                      <a:r>
                        <a:rPr lang="en-US" sz="1400" dirty="0"/>
                        <a:t>Best used for</a:t>
                      </a:r>
                      <a:r>
                        <a:rPr lang="is-IS" sz="1400" dirty="0"/>
                        <a:t>…</a:t>
                      </a:r>
                      <a:endParaRPr lang="en-US" sz="1400" dirty="0"/>
                    </a:p>
                  </a:txBody>
                  <a:tcPr marL="67232" marR="67232" marT="33621" marB="33621"/>
                </a:tc>
                <a:extLst>
                  <a:ext uri="{0D108BD9-81ED-4DB2-BD59-A6C34878D82A}">
                    <a16:rowId xmlns:a16="http://schemas.microsoft.com/office/drawing/2014/main" val="10000"/>
                  </a:ext>
                </a:extLst>
              </a:tr>
              <a:tr h="272982">
                <a:tc>
                  <a:txBody>
                    <a:bodyPr/>
                    <a:lstStyle/>
                    <a:p>
                      <a:r>
                        <a:rPr lang="en-US" sz="1400" dirty="0"/>
                        <a:t>VMs</a:t>
                      </a:r>
                      <a:endParaRPr lang="en-US" sz="1400" dirty="0">
                        <a:latin typeface="+mj-lt"/>
                      </a:endParaRPr>
                    </a:p>
                  </a:txBody>
                  <a:tcPr marL="67232" marR="67232" marT="33621" marB="33621"/>
                </a:tc>
                <a:tc>
                  <a:txBody>
                    <a:bodyPr/>
                    <a:lstStyle/>
                    <a:p>
                      <a:r>
                        <a:rPr lang="en-US" sz="1400" dirty="0"/>
                        <a:t>Lift-and-shift</a:t>
                      </a:r>
                      <a:r>
                        <a:rPr lang="en-US" sz="1400" baseline="0" dirty="0"/>
                        <a:t> for a set of “pets”</a:t>
                      </a:r>
                      <a:endParaRPr lang="en-US" sz="1400" dirty="0">
                        <a:latin typeface="+mj-lt"/>
                      </a:endParaRPr>
                    </a:p>
                  </a:txBody>
                  <a:tcPr marL="67232" marR="67232" marT="33621" marB="33621"/>
                </a:tc>
                <a:extLst>
                  <a:ext uri="{0D108BD9-81ED-4DB2-BD59-A6C34878D82A}">
                    <a16:rowId xmlns:a16="http://schemas.microsoft.com/office/drawing/2014/main" val="10001"/>
                  </a:ext>
                </a:extLst>
              </a:tr>
              <a:tr h="272982">
                <a:tc>
                  <a:txBody>
                    <a:bodyPr/>
                    <a:lstStyle/>
                    <a:p>
                      <a:r>
                        <a:rPr lang="en-US" sz="1400" dirty="0"/>
                        <a:t>VM Scale Sets</a:t>
                      </a:r>
                      <a:endParaRPr lang="en-US" sz="1400" dirty="0">
                        <a:latin typeface="+mj-lt"/>
                      </a:endParaRPr>
                    </a:p>
                  </a:txBody>
                  <a:tcPr marL="67232" marR="67232" marT="33621" marB="33621"/>
                </a:tc>
                <a:tc>
                  <a:txBody>
                    <a:bodyPr/>
                    <a:lstStyle/>
                    <a:p>
                      <a:r>
                        <a:rPr lang="en-US" sz="1400" dirty="0"/>
                        <a:t>Scaling</a:t>
                      </a:r>
                      <a:r>
                        <a:rPr lang="en-US" sz="1400" baseline="0" dirty="0"/>
                        <a:t> and managing a set of identical VMs</a:t>
                      </a:r>
                      <a:endParaRPr lang="en-US" sz="1400" dirty="0">
                        <a:latin typeface="+mj-lt"/>
                      </a:endParaRPr>
                    </a:p>
                  </a:txBody>
                  <a:tcPr marL="67232" marR="67232" marT="33621" marB="33621"/>
                </a:tc>
                <a:extLst>
                  <a:ext uri="{0D108BD9-81ED-4DB2-BD59-A6C34878D82A}">
                    <a16:rowId xmlns:a16="http://schemas.microsoft.com/office/drawing/2014/main" val="10002"/>
                  </a:ext>
                </a:extLst>
              </a:tr>
              <a:tr h="272982">
                <a:tc>
                  <a:txBody>
                    <a:bodyPr/>
                    <a:lstStyle/>
                    <a:p>
                      <a:r>
                        <a:rPr lang="en-US" sz="1400" dirty="0"/>
                        <a:t>Batch</a:t>
                      </a:r>
                      <a:endParaRPr lang="en-US" sz="1400" dirty="0">
                        <a:latin typeface="+mj-lt"/>
                      </a:endParaRPr>
                    </a:p>
                  </a:txBody>
                  <a:tcPr marL="67232" marR="67232" marT="33621" marB="33621"/>
                </a:tc>
                <a:tc>
                  <a:txBody>
                    <a:bodyPr/>
                    <a:lstStyle/>
                    <a:p>
                      <a:r>
                        <a:rPr lang="en-US" sz="1400" dirty="0"/>
                        <a:t>Highly parallelized computation</a:t>
                      </a:r>
                      <a:endParaRPr lang="en-US" sz="1400" dirty="0">
                        <a:latin typeface="+mj-lt"/>
                      </a:endParaRPr>
                    </a:p>
                  </a:txBody>
                  <a:tcPr marL="67232" marR="67232" marT="33621" marB="33621"/>
                </a:tc>
                <a:extLst>
                  <a:ext uri="{0D108BD9-81ED-4DB2-BD59-A6C34878D82A}">
                    <a16:rowId xmlns:a16="http://schemas.microsoft.com/office/drawing/2014/main" val="10003"/>
                  </a:ext>
                </a:extLst>
              </a:tr>
              <a:tr h="272982">
                <a:tc>
                  <a:txBody>
                    <a:bodyPr/>
                    <a:lstStyle/>
                    <a:p>
                      <a:r>
                        <a:rPr lang="en-US" sz="1400" dirty="0"/>
                        <a:t>Container</a:t>
                      </a:r>
                      <a:r>
                        <a:rPr lang="en-US" sz="1400" baseline="0" dirty="0"/>
                        <a:t> Service</a:t>
                      </a:r>
                      <a:endParaRPr lang="en-US" sz="1400" dirty="0">
                        <a:latin typeface="+mj-lt"/>
                      </a:endParaRPr>
                    </a:p>
                  </a:txBody>
                  <a:tcPr marL="67232" marR="67232" marT="33621" marB="33621"/>
                </a:tc>
                <a:tc>
                  <a:txBody>
                    <a:bodyPr/>
                    <a:lstStyle/>
                    <a:p>
                      <a:r>
                        <a:rPr lang="en-US" sz="1400" dirty="0"/>
                        <a:t>Deploying and managing a set of</a:t>
                      </a:r>
                      <a:r>
                        <a:rPr lang="en-US" sz="1400" baseline="0" dirty="0"/>
                        <a:t> arbitrary Linux containers</a:t>
                      </a:r>
                      <a:endParaRPr lang="en-US" sz="1400" dirty="0">
                        <a:latin typeface="+mj-lt"/>
                      </a:endParaRPr>
                    </a:p>
                  </a:txBody>
                  <a:tcPr marL="67232" marR="67232" marT="33621" marB="33621"/>
                </a:tc>
                <a:extLst>
                  <a:ext uri="{0D108BD9-81ED-4DB2-BD59-A6C34878D82A}">
                    <a16:rowId xmlns:a16="http://schemas.microsoft.com/office/drawing/2014/main" val="10004"/>
                  </a:ext>
                </a:extLst>
              </a:tr>
              <a:tr h="272982">
                <a:tc>
                  <a:txBody>
                    <a:bodyPr/>
                    <a:lstStyle/>
                    <a:p>
                      <a:r>
                        <a:rPr lang="en-US" sz="1400" kern="1200" dirty="0">
                          <a:solidFill>
                            <a:schemeClr val="dk1"/>
                          </a:solidFill>
                          <a:latin typeface="+mn-lt"/>
                          <a:ea typeface="+mn-ea"/>
                          <a:cs typeface="+mn-cs"/>
                        </a:rPr>
                        <a:t>Container Instances</a:t>
                      </a:r>
                    </a:p>
                  </a:txBody>
                  <a:tcPr marL="67232" marR="67232" marT="33621" marB="33621"/>
                </a:tc>
                <a:tc>
                  <a:txBody>
                    <a:bodyPr/>
                    <a:lstStyle/>
                    <a:p>
                      <a:r>
                        <a:rPr lang="en-US" sz="1400" kern="1200" dirty="0">
                          <a:solidFill>
                            <a:schemeClr val="dk1"/>
                          </a:solidFill>
                          <a:latin typeface="+mn-lt"/>
                          <a:ea typeface="+mn-ea"/>
                          <a:cs typeface="+mn-cs"/>
                        </a:rPr>
                        <a:t>Running individual containers with low overhead and no VM management</a:t>
                      </a:r>
                    </a:p>
                  </a:txBody>
                  <a:tcPr marL="67232" marR="67232" marT="33621" marB="33621"/>
                </a:tc>
                <a:extLst>
                  <a:ext uri="{0D108BD9-81ED-4DB2-BD59-A6C34878D82A}">
                    <a16:rowId xmlns:a16="http://schemas.microsoft.com/office/drawing/2014/main" val="205737907"/>
                  </a:ext>
                </a:extLst>
              </a:tr>
              <a:tr h="272982">
                <a:tc>
                  <a:txBody>
                    <a:bodyPr/>
                    <a:lstStyle/>
                    <a:p>
                      <a:r>
                        <a:rPr lang="en-US" sz="1400" dirty="0"/>
                        <a:t>Service Fabric</a:t>
                      </a:r>
                      <a:endParaRPr lang="en-US" sz="1400" dirty="0">
                        <a:latin typeface="+mj-lt"/>
                      </a:endParaRPr>
                    </a:p>
                  </a:txBody>
                  <a:tcPr marL="67232" marR="67232" marT="33621" marB="33621"/>
                </a:tc>
                <a:tc>
                  <a:txBody>
                    <a:bodyPr/>
                    <a:lstStyle/>
                    <a:p>
                      <a:r>
                        <a:rPr lang="en-US" sz="1400" dirty="0"/>
                        <a:t>Building</a:t>
                      </a:r>
                      <a:r>
                        <a:rPr lang="en-US" sz="1400" baseline="0" dirty="0"/>
                        <a:t> </a:t>
                      </a:r>
                      <a:r>
                        <a:rPr lang="en-US" sz="1400" baseline="0" dirty="0" err="1"/>
                        <a:t>microservice</a:t>
                      </a:r>
                      <a:r>
                        <a:rPr lang="en-US" sz="1400" baseline="0" dirty="0"/>
                        <a:t>-based applications on Windows using .NET</a:t>
                      </a:r>
                      <a:endParaRPr lang="en-US" sz="1400" dirty="0">
                        <a:latin typeface="+mj-lt"/>
                      </a:endParaRPr>
                    </a:p>
                  </a:txBody>
                  <a:tcPr marL="67232" marR="67232" marT="33621" marB="33621"/>
                </a:tc>
                <a:extLst>
                  <a:ext uri="{0D108BD9-81ED-4DB2-BD59-A6C34878D82A}">
                    <a16:rowId xmlns:a16="http://schemas.microsoft.com/office/drawing/2014/main" val="10005"/>
                  </a:ext>
                </a:extLst>
              </a:tr>
              <a:tr h="478722">
                <a:tc>
                  <a:txBody>
                    <a:bodyPr/>
                    <a:lstStyle/>
                    <a:p>
                      <a:r>
                        <a:rPr lang="en-US" sz="1400" dirty="0"/>
                        <a:t>App Service</a:t>
                      </a:r>
                      <a:endParaRPr lang="en-US" sz="1400" dirty="0">
                        <a:latin typeface="+mj-lt"/>
                      </a:endParaRPr>
                    </a:p>
                  </a:txBody>
                  <a:tcPr marL="67232" marR="67232" marT="33621" marB="33621"/>
                </a:tc>
                <a:tc>
                  <a:txBody>
                    <a:bodyPr/>
                    <a:lstStyle/>
                    <a:p>
                      <a:r>
                        <a:rPr lang="en-US" sz="1400" dirty="0"/>
                        <a:t>Building standard</a:t>
                      </a:r>
                      <a:r>
                        <a:rPr lang="en-US" sz="1400" baseline="0" dirty="0"/>
                        <a:t> web and mobile apps with limited management responsibilities</a:t>
                      </a:r>
                      <a:endParaRPr lang="en-US" sz="1400" dirty="0">
                        <a:latin typeface="+mj-lt"/>
                      </a:endParaRPr>
                    </a:p>
                  </a:txBody>
                  <a:tcPr marL="67232" marR="67232" marT="33621" marB="33621"/>
                </a:tc>
                <a:extLst>
                  <a:ext uri="{0D108BD9-81ED-4DB2-BD59-A6C34878D82A}">
                    <a16:rowId xmlns:a16="http://schemas.microsoft.com/office/drawing/2014/main" val="10006"/>
                  </a:ext>
                </a:extLst>
              </a:tr>
              <a:tr h="272982">
                <a:tc>
                  <a:txBody>
                    <a:bodyPr/>
                    <a:lstStyle/>
                    <a:p>
                      <a:r>
                        <a:rPr lang="en-US" sz="1400" dirty="0"/>
                        <a:t>Functions</a:t>
                      </a:r>
                      <a:endParaRPr lang="en-US" sz="1400" dirty="0">
                        <a:latin typeface="+mj-lt"/>
                      </a:endParaRPr>
                    </a:p>
                  </a:txBody>
                  <a:tcPr marL="67232" marR="67232" marT="33621" marB="33621"/>
                </a:tc>
                <a:tc>
                  <a:txBody>
                    <a:bodyPr/>
                    <a:lstStyle/>
                    <a:p>
                      <a:r>
                        <a:rPr lang="en-US" sz="1400" dirty="0"/>
                        <a:t>Building</a:t>
                      </a:r>
                      <a:r>
                        <a:rPr lang="en-US" sz="1400" baseline="0" dirty="0"/>
                        <a:t> small, event-driven software with granular auto-scale</a:t>
                      </a:r>
                      <a:endParaRPr lang="en-US" sz="1400" dirty="0">
                        <a:latin typeface="+mj-lt"/>
                      </a:endParaRPr>
                    </a:p>
                  </a:txBody>
                  <a:tcPr marL="67232" marR="67232" marT="33621" marB="33621"/>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2627506" y="1707351"/>
            <a:ext cx="3888990" cy="3888989"/>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8" tIns="109703" rIns="137128" bIns="109703" numCol="1" spcCol="0" rtlCol="0" fromWordArt="0" anchor="t" anchorCtr="0" forceAA="0" compatLnSpc="1">
            <a:prstTxWarp prst="textNoShape">
              <a:avLst/>
            </a:prstTxWarp>
            <a:noAutofit/>
          </a:bodyPr>
          <a:lstStyle/>
          <a:p>
            <a:pPr algn="ctr" defTabSz="699155">
              <a:lnSpc>
                <a:spcPct val="90000"/>
              </a:lnSpc>
              <a:defRPr/>
            </a:pPr>
            <a:endParaRPr lang="en-US" sz="900" err="1">
              <a:solidFill>
                <a:schemeClr val="tx1"/>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3791309" y="2871209"/>
            <a:ext cx="1561385" cy="1522746"/>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05">
                <a:lnSpc>
                  <a:spcPct val="90000"/>
                </a:lnSpc>
                <a:defRPr/>
              </a:pPr>
              <a:endParaRPr lang="en-US" sz="900">
                <a:solidFill>
                  <a:schemeClr val="tx1"/>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p:nvPr>
        </p:nvSpPr>
        <p:spPr>
          <a:xfrm>
            <a:off x="201930" y="289512"/>
            <a:ext cx="8741880" cy="899665"/>
          </a:xfrm>
        </p:spPr>
        <p:txBody>
          <a:bodyPr/>
          <a:lstStyle/>
          <a:p>
            <a:r>
              <a:rPr lang="en-US" sz="2800" spc="221" dirty="0">
                <a:solidFill>
                  <a:schemeClr val="tx1">
                    <a:lumMod val="50000"/>
                  </a:schemeClr>
                </a:solidFill>
              </a:rPr>
              <a:t>WHAT IS HIGH PERFORMANCE COMPUTING?</a:t>
            </a:r>
            <a:endParaRPr lang="en-US" sz="1800" b="1" spc="221" dirty="0">
              <a:gradFill>
                <a:gsLst>
                  <a:gs pos="1250">
                    <a:schemeClr val="tx2"/>
                  </a:gs>
                  <a:gs pos="100000">
                    <a:schemeClr val="tx2"/>
                  </a:gs>
                </a:gsLst>
                <a:lin ang="5400000" scaled="0"/>
              </a:gradFill>
              <a:latin typeface="Segoe UI" panose="020B0502040204020203" pitchFamily="34" charset="0"/>
            </a:endParaRP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1853896" y="2923547"/>
            <a:ext cx="731624" cy="693090"/>
            <a:chOff x="2521426" y="2809809"/>
            <a:chExt cx="995060" cy="942650"/>
          </a:xfrm>
        </p:grpSpPr>
        <p:sp>
          <p:nvSpPr>
            <p:cNvPr id="107" name="Rectangle 106"/>
            <p:cNvSpPr/>
            <p:nvPr/>
          </p:nvSpPr>
          <p:spPr>
            <a:xfrm>
              <a:off x="2521426" y="3582926"/>
              <a:ext cx="995060" cy="169533"/>
            </a:xfrm>
            <a:prstGeom prst="rect">
              <a:avLst/>
            </a:prstGeom>
            <a:ln>
              <a:solidFill>
                <a:schemeClr val="tx2"/>
              </a:solidFill>
            </a:ln>
          </p:spPr>
          <p:txBody>
            <a:bodyPr vert="horz" wrap="square" lIns="0" tIns="0" rIns="0" bIns="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1745259" y="4058125"/>
            <a:ext cx="948897" cy="575583"/>
            <a:chOff x="2373673" y="4352910"/>
            <a:chExt cx="1290566" cy="782832"/>
          </a:xfrm>
        </p:grpSpPr>
        <p:sp>
          <p:nvSpPr>
            <p:cNvPr id="110" name="TextBox 109"/>
            <p:cNvSpPr txBox="1"/>
            <p:nvPr/>
          </p:nvSpPr>
          <p:spPr>
            <a:xfrm>
              <a:off x="2373673" y="4966209"/>
              <a:ext cx="1290566" cy="169533"/>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589290" y="3027431"/>
            <a:ext cx="567851" cy="582298"/>
            <a:chOff x="801475" y="2951097"/>
            <a:chExt cx="772316" cy="791966"/>
          </a:xfrm>
        </p:grpSpPr>
        <p:sp>
          <p:nvSpPr>
            <p:cNvPr id="113" name="Rectangle 112"/>
            <p:cNvSpPr/>
            <p:nvPr/>
          </p:nvSpPr>
          <p:spPr>
            <a:xfrm>
              <a:off x="801475" y="3573530"/>
              <a:ext cx="772316" cy="16953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184">
                <a:lnSpc>
                  <a:spcPct val="90000"/>
                </a:lnSpc>
                <a:spcAft>
                  <a:spcPts val="439"/>
                </a:spcAft>
                <a:defRPr/>
              </a:pPr>
              <a:r>
                <a:rPr lang="en-US" sz="900" kern="0" dirty="0">
                  <a:solidFill>
                    <a:schemeClr val="tx1">
                      <a:lumMod val="50000"/>
                    </a:schemeClr>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dirty="0">
                  <a:solidFill>
                    <a:schemeClr val="tx1">
                      <a:lumMod val="50000"/>
                    </a:schemeClr>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481689" y="3965910"/>
            <a:ext cx="783053" cy="660885"/>
            <a:chOff x="655130" y="4227497"/>
            <a:chExt cx="1065006" cy="898850"/>
          </a:xfrm>
        </p:grpSpPr>
        <p:sp>
          <p:nvSpPr>
            <p:cNvPr id="116" name="TextBox 115"/>
            <p:cNvSpPr txBox="1"/>
            <p:nvPr/>
          </p:nvSpPr>
          <p:spPr>
            <a:xfrm>
              <a:off x="655130" y="4956814"/>
              <a:ext cx="1065006" cy="169533"/>
            </a:xfrm>
            <a:prstGeom prst="rect">
              <a:avLst/>
            </a:prstGeom>
            <a:noFill/>
            <a:ln>
              <a:solidFill>
                <a:schemeClr val="tx2"/>
              </a:solidFill>
            </a:ln>
          </p:spPr>
          <p:txBody>
            <a:bodyPr vert="horz" wrap="square" lIns="0" tIns="0" rIns="0" bIns="0" rtlCol="0" anchor="ctr" anchorCtr="0">
              <a:spAutoFit/>
            </a:bodyPr>
            <a:lstStyle/>
            <a:p>
              <a:pPr algn="ctr" defTabSz="685184">
                <a:lnSpc>
                  <a:spcPct val="90000"/>
                </a:lnSpc>
                <a:spcAft>
                  <a:spcPts val="439"/>
                </a:spcAft>
                <a:defRPr/>
              </a:pPr>
              <a:r>
                <a:rPr lang="en-US" sz="900" kern="0" dirty="0">
                  <a:solidFill>
                    <a:schemeClr val="tx1">
                      <a:lumMod val="50000"/>
                    </a:schemeClr>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481689" y="4937796"/>
            <a:ext cx="783053" cy="733784"/>
            <a:chOff x="655130" y="5549334"/>
            <a:chExt cx="1065006" cy="997998"/>
          </a:xfrm>
        </p:grpSpPr>
        <p:sp>
          <p:nvSpPr>
            <p:cNvPr id="143" name="TextBox 142"/>
            <p:cNvSpPr txBox="1"/>
            <p:nvPr/>
          </p:nvSpPr>
          <p:spPr>
            <a:xfrm>
              <a:off x="655130" y="6208268"/>
              <a:ext cx="1065006" cy="339064"/>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dirty="0">
                  <a:solidFill>
                    <a:schemeClr val="tx1">
                      <a:lumMod val="50000"/>
                    </a:schemeClr>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1828181" y="4947141"/>
            <a:ext cx="783053" cy="586078"/>
            <a:chOff x="2486453" y="5562034"/>
            <a:chExt cx="1065006" cy="797106"/>
          </a:xfrm>
        </p:grpSpPr>
        <p:sp>
          <p:nvSpPr>
            <p:cNvPr id="119" name="TextBox 118"/>
            <p:cNvSpPr txBox="1"/>
            <p:nvPr/>
          </p:nvSpPr>
          <p:spPr>
            <a:xfrm>
              <a:off x="2486453" y="6189607"/>
              <a:ext cx="1065006" cy="169533"/>
            </a:xfrm>
            <a:prstGeom prst="rect">
              <a:avLst/>
            </a:prstGeom>
            <a:noFill/>
            <a:ln>
              <a:solidFill>
                <a:schemeClr val="tx2"/>
              </a:solidFill>
            </a:ln>
          </p:spPr>
          <p:txBody>
            <a:bodyPr vert="horz" wrap="square" lIns="0" tIns="0" rIns="0" bIns="0" rtlCol="0" anchor="ctr" anchorCtr="0">
              <a:spAutoFit/>
            </a:bodyPr>
            <a:lstStyle/>
            <a:p>
              <a:pPr algn="ctr" defTabSz="685184">
                <a:lnSpc>
                  <a:spcPct val="90000"/>
                </a:lnSpc>
                <a:spcAft>
                  <a:spcPts val="439"/>
                </a:spcAft>
                <a:defRPr/>
              </a:pPr>
              <a:r>
                <a:rPr lang="en-US" sz="900" kern="0" dirty="0">
                  <a:solidFill>
                    <a:schemeClr val="tx1">
                      <a:lumMod val="50000"/>
                    </a:schemeClr>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6498993" y="4915620"/>
            <a:ext cx="855268" cy="755961"/>
            <a:chOff x="8839081" y="5519172"/>
            <a:chExt cx="1163224" cy="1028160"/>
          </a:xfrm>
        </p:grpSpPr>
        <p:sp>
          <p:nvSpPr>
            <p:cNvPr id="147" name="TextBox 146"/>
            <p:cNvSpPr txBox="1"/>
            <p:nvPr/>
          </p:nvSpPr>
          <p:spPr>
            <a:xfrm>
              <a:off x="8839081" y="6208268"/>
              <a:ext cx="1163224" cy="339064"/>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7844288" y="4943640"/>
            <a:ext cx="852992" cy="596488"/>
            <a:chOff x="10668776" y="5557271"/>
            <a:chExt cx="1160128" cy="811264"/>
          </a:xfrm>
        </p:grpSpPr>
        <p:sp>
          <p:nvSpPr>
            <p:cNvPr id="134" name="TextBox 133"/>
            <p:cNvSpPr txBox="1"/>
            <p:nvPr/>
          </p:nvSpPr>
          <p:spPr>
            <a:xfrm>
              <a:off x="10668776" y="6199002"/>
              <a:ext cx="1160128" cy="169533"/>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6535100" y="3998596"/>
            <a:ext cx="783053" cy="635110"/>
            <a:chOff x="8888190" y="4271947"/>
            <a:chExt cx="1065006" cy="863794"/>
          </a:xfrm>
        </p:grpSpPr>
        <p:sp>
          <p:nvSpPr>
            <p:cNvPr id="125" name="TextBox 124"/>
            <p:cNvSpPr txBox="1"/>
            <p:nvPr/>
          </p:nvSpPr>
          <p:spPr>
            <a:xfrm>
              <a:off x="8888190" y="4966208"/>
              <a:ext cx="1065006" cy="169533"/>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7879258" y="4076802"/>
            <a:ext cx="783053" cy="556907"/>
            <a:chOff x="10716337" y="4378310"/>
            <a:chExt cx="1065006" cy="757432"/>
          </a:xfrm>
        </p:grpSpPr>
        <p:sp>
          <p:nvSpPr>
            <p:cNvPr id="131" name="TextBox 130"/>
            <p:cNvSpPr txBox="1"/>
            <p:nvPr/>
          </p:nvSpPr>
          <p:spPr>
            <a:xfrm>
              <a:off x="10716337" y="4966209"/>
              <a:ext cx="1065006" cy="169533"/>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7879258" y="3102135"/>
            <a:ext cx="783053" cy="514505"/>
            <a:chOff x="10716337" y="3052697"/>
            <a:chExt cx="1065006" cy="699762"/>
          </a:xfrm>
        </p:grpSpPr>
        <p:sp>
          <p:nvSpPr>
            <p:cNvPr id="137" name="TextBox 136"/>
            <p:cNvSpPr txBox="1"/>
            <p:nvPr/>
          </p:nvSpPr>
          <p:spPr>
            <a:xfrm>
              <a:off x="10716337" y="3582926"/>
              <a:ext cx="1065006" cy="169533"/>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a:solidFill>
                    <a:schemeClr val="tx1">
                      <a:lumMod val="50000"/>
                    </a:schemeClr>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6535100" y="3026262"/>
            <a:ext cx="783053" cy="708022"/>
            <a:chOff x="8888190" y="2949509"/>
            <a:chExt cx="1065006" cy="962960"/>
          </a:xfrm>
        </p:grpSpPr>
        <p:sp>
          <p:nvSpPr>
            <p:cNvPr id="122" name="TextBox 121"/>
            <p:cNvSpPr txBox="1"/>
            <p:nvPr/>
          </p:nvSpPr>
          <p:spPr>
            <a:xfrm>
              <a:off x="8888190" y="3573405"/>
              <a:ext cx="1065006" cy="339064"/>
            </a:xfrm>
            <a:prstGeom prst="rect">
              <a:avLst/>
            </a:prstGeom>
            <a:noFill/>
            <a:ln>
              <a:solidFill>
                <a:schemeClr val="tx2"/>
              </a:solidFill>
            </a:ln>
          </p:spPr>
          <p:txBody>
            <a:bodyPr vert="horz" wrap="square" lIns="0" tIns="0" rIns="0" bIns="0" rtlCol="0" anchor="ctr" anchorCtr="0">
              <a:spAutoFit/>
            </a:bodyPr>
            <a:lstStyle/>
            <a:p>
              <a:pPr algn="ctr" defTabSz="685184">
                <a:lnSpc>
                  <a:spcPct val="90000"/>
                </a:lnSpc>
                <a:spcAft>
                  <a:spcPts val="439"/>
                </a:spcAft>
                <a:defRPr/>
              </a:pPr>
              <a:r>
                <a:rPr lang="en-US" sz="900" kern="0" dirty="0">
                  <a:solidFill>
                    <a:schemeClr val="tx1">
                      <a:lumMod val="50000"/>
                    </a:schemeClr>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481689" y="1966021"/>
            <a:ext cx="783053" cy="737383"/>
            <a:chOff x="655130" y="1507506"/>
            <a:chExt cx="1065006" cy="1002890"/>
          </a:xfrm>
        </p:grpSpPr>
        <p:sp>
          <p:nvSpPr>
            <p:cNvPr id="128" name="TextBox 127"/>
            <p:cNvSpPr txBox="1"/>
            <p:nvPr/>
          </p:nvSpPr>
          <p:spPr>
            <a:xfrm>
              <a:off x="655130" y="2171333"/>
              <a:ext cx="1065006" cy="339063"/>
            </a:xfrm>
            <a:prstGeom prst="rect">
              <a:avLst/>
            </a:prstGeom>
            <a:noFill/>
          </p:spPr>
          <p:txBody>
            <a:bodyPr vert="horz" wrap="square" lIns="0" tIns="0" rIns="0" bIns="0" rtlCol="0" anchor="ctr" anchorCtr="0">
              <a:spAutoFit/>
            </a:bodyPr>
            <a:lstStyle/>
            <a:p>
              <a:pPr algn="ctr" defTabSz="685341">
                <a:lnSpc>
                  <a:spcPct val="90000"/>
                </a:lnSpc>
                <a:defRPr/>
              </a:pPr>
              <a:r>
                <a:rPr lang="en-US" sz="900" kern="0" dirty="0">
                  <a:solidFill>
                    <a:schemeClr val="tx1">
                      <a:lumMod val="50000"/>
                    </a:schemeClr>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dirty="0">
                  <a:solidFill>
                    <a:schemeClr val="tx1">
                      <a:lumMod val="50000"/>
                    </a:schemeClr>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1819136" y="1999870"/>
            <a:ext cx="801145" cy="565165"/>
            <a:chOff x="2474150" y="1553543"/>
            <a:chExt cx="1089612" cy="768663"/>
          </a:xfrm>
        </p:grpSpPr>
        <p:sp>
          <p:nvSpPr>
            <p:cNvPr id="104" name="Rectangle 103"/>
            <p:cNvSpPr/>
            <p:nvPr/>
          </p:nvSpPr>
          <p:spPr>
            <a:xfrm>
              <a:off x="2474150" y="2152673"/>
              <a:ext cx="1089612" cy="169533"/>
            </a:xfrm>
            <a:prstGeom prst="rect">
              <a:avLst/>
            </a:prstGeom>
            <a:ln>
              <a:solidFill>
                <a:schemeClr val="tx2"/>
              </a:solidFill>
            </a:ln>
          </p:spPr>
          <p:txBody>
            <a:bodyPr vert="horz" wrap="square" lIns="0" tIns="0" rIns="0" bIns="0" anchor="ctr" anchorCtr="0">
              <a:spAutoFit/>
            </a:bodyPr>
            <a:lstStyle/>
            <a:p>
              <a:pPr algn="ctr" defTabSz="685184">
                <a:lnSpc>
                  <a:spcPct val="90000"/>
                </a:lnSpc>
                <a:spcAft>
                  <a:spcPts val="439"/>
                </a:spcAft>
                <a:defRPr/>
              </a:pPr>
              <a:r>
                <a:rPr lang="en-US" sz="900" kern="0" dirty="0">
                  <a:solidFill>
                    <a:schemeClr val="tx1">
                      <a:lumMod val="50000"/>
                    </a:schemeClr>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sz="900">
                  <a:solidFill>
                    <a:schemeClr val="tx1">
                      <a:lumMod val="50000"/>
                    </a:schemeClr>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6375884" y="2048892"/>
            <a:ext cx="1101490" cy="650711"/>
            <a:chOff x="8671642" y="1620219"/>
            <a:chExt cx="1498103" cy="885013"/>
          </a:xfrm>
        </p:grpSpPr>
        <p:sp>
          <p:nvSpPr>
            <p:cNvPr id="140" name="TextBox 139"/>
            <p:cNvSpPr txBox="1"/>
            <p:nvPr/>
          </p:nvSpPr>
          <p:spPr>
            <a:xfrm>
              <a:off x="8671642" y="2166168"/>
              <a:ext cx="1498103" cy="339064"/>
            </a:xfrm>
            <a:prstGeom prst="rect">
              <a:avLst/>
            </a:prstGeom>
            <a:noFill/>
            <a:ln>
              <a:solidFill>
                <a:schemeClr val="tx2"/>
              </a:solidFill>
            </a:ln>
          </p:spPr>
          <p:txBody>
            <a:bodyPr vert="horz" wrap="square" lIns="0" tIns="0" rIns="0" bIns="0" rtlCol="0" anchor="ctr" anchorCtr="0">
              <a:spAutoFit/>
            </a:bodyPr>
            <a:lstStyle/>
            <a:p>
              <a:pPr algn="ctr" defTabSz="685341">
                <a:lnSpc>
                  <a:spcPct val="90000"/>
                </a:lnSpc>
                <a:defRPr/>
              </a:pPr>
              <a:r>
                <a:rPr lang="en-US" sz="900" kern="0" dirty="0">
                  <a:solidFill>
                    <a:schemeClr val="tx1">
                      <a:lumMod val="50000"/>
                    </a:schemeClr>
                  </a:solidFill>
                  <a:latin typeface="Segoe UI Semilight"/>
                  <a:cs typeface="Segoe UI Light" panose="020B0502040204020203" pitchFamily="34" charset="0"/>
                </a:rPr>
                <a:t>Weather </a:t>
              </a:r>
              <a:br>
                <a:rPr lang="en-US" sz="900" kern="0" dirty="0">
                  <a:solidFill>
                    <a:schemeClr val="tx1">
                      <a:lumMod val="50000"/>
                    </a:schemeClr>
                  </a:solidFill>
                  <a:latin typeface="Segoe UI Semilight"/>
                  <a:cs typeface="Segoe UI Light" panose="020B0502040204020203" pitchFamily="34" charset="0"/>
                </a:rPr>
              </a:br>
              <a:r>
                <a:rPr lang="en-US" sz="900" kern="0" dirty="0">
                  <a:solidFill>
                    <a:schemeClr val="tx1">
                      <a:lumMod val="50000"/>
                    </a:schemeClr>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7879258" y="1982359"/>
            <a:ext cx="783053" cy="581373"/>
            <a:chOff x="10716337" y="1529731"/>
            <a:chExt cx="1065006" cy="790708"/>
          </a:xfrm>
        </p:grpSpPr>
        <p:sp>
          <p:nvSpPr>
            <p:cNvPr id="101" name="TextBox 100"/>
            <p:cNvSpPr txBox="1"/>
            <p:nvPr/>
          </p:nvSpPr>
          <p:spPr>
            <a:xfrm>
              <a:off x="10716337" y="2150906"/>
              <a:ext cx="1065006" cy="169533"/>
            </a:xfrm>
            <a:prstGeom prst="rect">
              <a:avLst/>
            </a:prstGeom>
            <a:noFill/>
            <a:ln>
              <a:solidFill>
                <a:schemeClr val="tx2"/>
              </a:solidFill>
            </a:ln>
          </p:spPr>
          <p:txBody>
            <a:bodyPr vert="horz" wrap="square" lIns="0" tIns="0" rIns="0" bIns="0" rtlCol="0" anchor="ctr" anchorCtr="0">
              <a:spAutoFit/>
            </a:bodyPr>
            <a:lstStyle/>
            <a:p>
              <a:pPr algn="ctr" defTabSz="685184">
                <a:lnSpc>
                  <a:spcPct val="90000"/>
                </a:lnSpc>
                <a:spcAft>
                  <a:spcPts val="439"/>
                </a:spcAft>
                <a:defRPr/>
              </a:pPr>
              <a:r>
                <a:rPr lang="en-US" sz="900" kern="0">
                  <a:solidFill>
                    <a:schemeClr val="tx1">
                      <a:lumMod val="50000"/>
                    </a:schemeClr>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solidFill>
                    <a:schemeClr val="tx1">
                      <a:lumMod val="50000"/>
                    </a:schemeClr>
                  </a:solidFill>
                  <a:latin typeface="Segoe UI Semilight"/>
                </a:endParaRPr>
              </a:p>
            </p:txBody>
          </p:sp>
        </p:grpSp>
      </p:grpSp>
      <p:sp>
        <p:nvSpPr>
          <p:cNvPr id="98" name="TextBox 97"/>
          <p:cNvSpPr txBox="1"/>
          <p:nvPr/>
        </p:nvSpPr>
        <p:spPr>
          <a:xfrm>
            <a:off x="4158655" y="3879247"/>
            <a:ext cx="826765" cy="543560"/>
          </a:xfrm>
          <a:prstGeom prst="rect">
            <a:avLst/>
          </a:prstGeom>
          <a:noFill/>
        </p:spPr>
        <p:txBody>
          <a:bodyPr wrap="none" lIns="137128" tIns="109703" rIns="137128" bIns="109703" rtlCol="0">
            <a:spAutoFit/>
          </a:bodyPr>
          <a:lstStyle/>
          <a:p>
            <a:pPr algn="ctr" defTabSz="685605">
              <a:lnSpc>
                <a:spcPct val="90000"/>
              </a:lnSpc>
              <a:spcAft>
                <a:spcPts val="450"/>
              </a:spcAft>
              <a:defRPr/>
            </a:pPr>
            <a:r>
              <a:rPr lang="en-US" sz="2325" dirty="0">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2836149" y="1899070"/>
            <a:ext cx="3471706" cy="3482534"/>
            <a:chOff x="3857357" y="1416449"/>
            <a:chExt cx="4721761" cy="4736488"/>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kern="0">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68570" tIns="34285" rIns="68570" bIns="34285" numCol="1" anchor="t" anchorCtr="0" compatLnSpc="1">
                <a:prstTxWarp prst="textNoShape">
                  <a:avLst/>
                </a:prstTxWarp>
              </a:bodyPr>
              <a:lstStyle/>
              <a:p>
                <a:pPr defTabSz="685605">
                  <a:lnSpc>
                    <a:spcPct val="90000"/>
                  </a:lnSpc>
                  <a:defRPr/>
                </a:pPr>
                <a:endParaRPr lang="en-US" sz="900" kern="0">
                  <a:latin typeface="Segoe UI Semilight"/>
                  <a:cs typeface="Segoe UI Light" panose="020B0502040204020203" pitchFamily="34" charset="0"/>
                </a:endParaRPr>
              </a:p>
            </p:txBody>
          </p:sp>
        </p:grpSp>
        <p:sp>
          <p:nvSpPr>
            <p:cNvPr id="157" name="TextBox 156"/>
            <p:cNvSpPr txBox="1"/>
            <p:nvPr/>
          </p:nvSpPr>
          <p:spPr>
            <a:xfrm>
              <a:off x="7234062" y="2636144"/>
              <a:ext cx="914400" cy="339064"/>
            </a:xfrm>
            <a:prstGeom prst="rect">
              <a:avLst/>
            </a:prstGeom>
            <a:noFill/>
          </p:spPr>
          <p:txBody>
            <a:bodyPr vert="horz" wrap="square" lIns="0" tIns="0" rIns="0" bIns="0" rtlCol="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Graphics &amp; rendering</a:t>
              </a:r>
            </a:p>
          </p:txBody>
        </p:sp>
        <p:sp>
          <p:nvSpPr>
            <p:cNvPr id="181" name="Rectangle 180"/>
            <p:cNvSpPr/>
            <p:nvPr/>
          </p:nvSpPr>
          <p:spPr>
            <a:xfrm>
              <a:off x="4412584" y="2636144"/>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Fluid dynamics</a:t>
              </a:r>
            </a:p>
          </p:txBody>
        </p:sp>
        <p:sp>
          <p:nvSpPr>
            <p:cNvPr id="193" name="Rectangle 192"/>
            <p:cNvSpPr/>
            <p:nvPr/>
          </p:nvSpPr>
          <p:spPr>
            <a:xfrm>
              <a:off x="7664718" y="3855450"/>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Crash Simulations</a:t>
              </a:r>
            </a:p>
          </p:txBody>
        </p:sp>
        <p:sp>
          <p:nvSpPr>
            <p:cNvPr id="196" name="Rectangle 195"/>
            <p:cNvSpPr/>
            <p:nvPr/>
          </p:nvSpPr>
          <p:spPr>
            <a:xfrm>
              <a:off x="3857357" y="3860682"/>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Deep Learning</a:t>
              </a:r>
            </a:p>
          </p:txBody>
        </p:sp>
        <p:sp>
          <p:nvSpPr>
            <p:cNvPr id="190" name="Rectangle 189"/>
            <p:cNvSpPr/>
            <p:nvPr/>
          </p:nvSpPr>
          <p:spPr>
            <a:xfrm>
              <a:off x="7234062" y="5134111"/>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Structural</a:t>
              </a:r>
            </a:p>
            <a:p>
              <a:pPr algn="ctr" defTabSz="671969">
                <a:lnSpc>
                  <a:spcPct val="90000"/>
                </a:lnSpc>
                <a:defRPr/>
              </a:pPr>
              <a:r>
                <a:rPr lang="en-US" sz="900" kern="0" dirty="0">
                  <a:latin typeface="Segoe UI Semilight"/>
                  <a:cs typeface="Segoe UI Light" panose="020B0502040204020203" pitchFamily="34" charset="0"/>
                </a:rPr>
                <a:t>simulations</a:t>
              </a:r>
            </a:p>
          </p:txBody>
        </p:sp>
        <p:sp>
          <p:nvSpPr>
            <p:cNvPr id="218" name="Rectangle 217"/>
            <p:cNvSpPr/>
            <p:nvPr/>
          </p:nvSpPr>
          <p:spPr>
            <a:xfrm>
              <a:off x="4412584" y="5134111"/>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sp>
          <p:nvSpPr>
            <p:cNvPr id="221" name="Rectangle 220"/>
            <p:cNvSpPr/>
            <p:nvPr/>
          </p:nvSpPr>
          <p:spPr>
            <a:xfrm>
              <a:off x="5730417" y="1965049"/>
              <a:ext cx="914400" cy="339064"/>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Risk Simulations</a:t>
              </a:r>
            </a:p>
          </p:txBody>
        </p:sp>
        <p:sp>
          <p:nvSpPr>
            <p:cNvPr id="211" name="Rectangle 210"/>
            <p:cNvSpPr/>
            <p:nvPr/>
          </p:nvSpPr>
          <p:spPr>
            <a:xfrm>
              <a:off x="5761037" y="5983404"/>
              <a:ext cx="914400" cy="169533"/>
            </a:xfrm>
            <a:prstGeom prst="rect">
              <a:avLst/>
            </a:prstGeom>
          </p:spPr>
          <p:txBody>
            <a:bodyPr vert="horz" wrap="square" lIns="0" tIns="0" rIns="0" bIns="0" anchor="ctr" anchorCtr="0">
              <a:spAutoFit/>
            </a:bodyPr>
            <a:lstStyle/>
            <a:p>
              <a:pPr algn="ctr" defTabSz="671969">
                <a:lnSpc>
                  <a:spcPct val="90000"/>
                </a:lnSpc>
                <a:defRPr/>
              </a:pPr>
              <a:r>
                <a:rPr lang="en-US" sz="900" kern="0" dirty="0">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11">
                  <a:lnSpc>
                    <a:spcPct val="90000"/>
                  </a:lnSpc>
                  <a:defRPr/>
                </a:pPr>
                <a:endParaRPr lang="en-US">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944251" y="2387247"/>
            <a:ext cx="672150" cy="67231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10" name="TextBox 9"/>
          <p:cNvSpPr txBox="1"/>
          <p:nvPr/>
        </p:nvSpPr>
        <p:spPr>
          <a:xfrm>
            <a:off x="850410" y="3059564"/>
            <a:ext cx="859831" cy="49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p>
            <a:pPr algn="ctr">
              <a:lnSpc>
                <a:spcPct val="90000"/>
              </a:lnSpc>
              <a:spcAft>
                <a:spcPts val="441"/>
              </a:spcAft>
            </a:pPr>
            <a:r>
              <a:rPr lang="en-US" sz="2025" b="0" dirty="0">
                <a:solidFill>
                  <a:schemeClr val="tx1">
                    <a:lumMod val="50000"/>
                  </a:schemeClr>
                </a:solidFill>
              </a:rPr>
              <a:t>Scale</a:t>
            </a:r>
          </a:p>
        </p:txBody>
      </p:sp>
      <p:sp>
        <p:nvSpPr>
          <p:cNvPr id="12" name="TextBox 11"/>
          <p:cNvSpPr txBox="1"/>
          <p:nvPr/>
        </p:nvSpPr>
        <p:spPr>
          <a:xfrm>
            <a:off x="2626126" y="3059565"/>
            <a:ext cx="1598814" cy="49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Elasticity</a:t>
            </a:r>
          </a:p>
        </p:txBody>
      </p:sp>
      <p:sp>
        <p:nvSpPr>
          <p:cNvPr id="13" name="arrow_6" descr="Bidirectional">
            <a:extLst/>
          </p:cNvPr>
          <p:cNvSpPr>
            <a:spLocks noChangeAspect="1" noEditPoints="1"/>
          </p:cNvSpPr>
          <p:nvPr/>
        </p:nvSpPr>
        <p:spPr bwMode="auto">
          <a:xfrm>
            <a:off x="3102172" y="2420862"/>
            <a:ext cx="644222" cy="605087"/>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5232162" y="2420862"/>
            <a:ext cx="573880" cy="60508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4565005" y="3059564"/>
            <a:ext cx="1908194" cy="49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Pay for use</a:t>
            </a:r>
          </a:p>
        </p:txBody>
      </p:sp>
      <p:sp>
        <p:nvSpPr>
          <p:cNvPr id="16" name="server" descr="Server, server center, data center, storage&#10;">
            <a:extLst/>
          </p:cNvPr>
          <p:cNvSpPr>
            <a:spLocks noChangeAspect="1" noEditPoints="1"/>
          </p:cNvSpPr>
          <p:nvPr/>
        </p:nvSpPr>
        <p:spPr bwMode="auto">
          <a:xfrm>
            <a:off x="1535918" y="3931714"/>
            <a:ext cx="318572" cy="60508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17" name="TextBox 16"/>
          <p:cNvSpPr txBox="1"/>
          <p:nvPr/>
        </p:nvSpPr>
        <p:spPr>
          <a:xfrm>
            <a:off x="478341" y="4524373"/>
            <a:ext cx="2441322" cy="778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Hardware selection</a:t>
            </a:r>
          </a:p>
        </p:txBody>
      </p:sp>
      <p:sp>
        <p:nvSpPr>
          <p:cNvPr id="18" name="TextBox 17"/>
          <p:cNvSpPr txBox="1"/>
          <p:nvPr/>
        </p:nvSpPr>
        <p:spPr>
          <a:xfrm>
            <a:off x="3354646" y="4550758"/>
            <a:ext cx="2274585" cy="49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No infrastructure</a:t>
            </a:r>
          </a:p>
        </p:txBody>
      </p:sp>
      <p:sp>
        <p:nvSpPr>
          <p:cNvPr id="19" name="TextBox 18"/>
          <p:cNvSpPr txBox="1"/>
          <p:nvPr/>
        </p:nvSpPr>
        <p:spPr>
          <a:xfrm>
            <a:off x="5946715" y="4524373"/>
            <a:ext cx="2365349" cy="49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Known costs</a:t>
            </a:r>
          </a:p>
        </p:txBody>
      </p:sp>
      <p:sp>
        <p:nvSpPr>
          <p:cNvPr id="20" name="building_4" descr="Warehouse, garage manufacturing&#10;">
            <a:extLst/>
          </p:cNvPr>
          <p:cNvSpPr>
            <a:spLocks noChangeAspect="1" noEditPoints="1"/>
          </p:cNvSpPr>
          <p:nvPr/>
        </p:nvSpPr>
        <p:spPr bwMode="auto">
          <a:xfrm>
            <a:off x="4186109" y="4188214"/>
            <a:ext cx="611660" cy="336159"/>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4877258" y="4188214"/>
            <a:ext cx="176984" cy="33615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6803732" y="3918531"/>
            <a:ext cx="651315" cy="605087"/>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7291813" y="2420862"/>
            <a:ext cx="597584" cy="60508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67226" tIns="33612" rIns="67226" bIns="33612"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24" name="TextBox 23"/>
          <p:cNvSpPr txBox="1"/>
          <p:nvPr/>
        </p:nvSpPr>
        <p:spPr>
          <a:xfrm>
            <a:off x="6520164" y="3059565"/>
            <a:ext cx="2140879" cy="778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34451" tIns="107561" rIns="134451" bIns="107561" rtlCol="0">
            <a:spAutoFit/>
          </a:bodyPr>
          <a:lstStyle>
            <a:defPPr>
              <a:defRPr lang="en-US"/>
            </a:defPPr>
            <a:lvl1pPr algn="ctr">
              <a:lnSpc>
                <a:spcPct val="90000"/>
              </a:lnSpc>
              <a:spcAft>
                <a:spcPts val="441"/>
              </a:spcAft>
              <a:defRPr sz="2025" b="0">
                <a:solidFill>
                  <a:schemeClr val="tx1">
                    <a:lumMod val="50000"/>
                  </a:schemeClr>
                </a:solidFill>
              </a:defRPr>
            </a:lvl1pPr>
          </a:lstStyle>
          <a:p>
            <a:r>
              <a:rPr lang="en-US" dirty="0"/>
              <a:t>Reach &amp; locality</a:t>
            </a:r>
          </a:p>
        </p:txBody>
      </p:sp>
    </p:spTree>
    <p:extLst>
      <p:ext uri="{BB962C8B-B14F-4D97-AF65-F5344CB8AC3E}">
        <p14:creationId xmlns:p14="http://schemas.microsoft.com/office/powerpoint/2010/main" val="3959390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4779444" y="1820832"/>
            <a:ext cx="211672" cy="135552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6" rIns="0" bIns="34286" numCol="1" rtlCol="0" anchor="ctr" anchorCtr="0" compatLnSpc="1">
            <a:prstTxWarp prst="textNoShape">
              <a:avLst/>
            </a:prstTxWarp>
          </a:bodyPr>
          <a:lstStyle/>
          <a:p>
            <a:pPr algn="ctr" defTabSz="685512"/>
            <a:endParaRPr lang="en-US" sz="1500">
              <a:gradFill>
                <a:gsLst>
                  <a:gs pos="0">
                    <a:srgbClr val="FFFFFF"/>
                  </a:gs>
                  <a:gs pos="100000">
                    <a:srgbClr val="FFFFFF"/>
                  </a:gs>
                </a:gsLst>
                <a:lin ang="5400000" scaled="0"/>
              </a:gradFill>
            </a:endParaRPr>
          </a:p>
        </p:txBody>
      </p:sp>
      <p:grpSp>
        <p:nvGrpSpPr>
          <p:cNvPr id="127" name="Group 126"/>
          <p:cNvGrpSpPr/>
          <p:nvPr/>
        </p:nvGrpSpPr>
        <p:grpSpPr>
          <a:xfrm>
            <a:off x="3107381" y="4412054"/>
            <a:ext cx="2607586" cy="1251895"/>
            <a:chOff x="5442654" y="4275734"/>
            <a:chExt cx="354649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lumMod val="50000"/>
                  </a:schemeClr>
                </a:solidFill>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lumMod val="50000"/>
                  </a:schemeClr>
                </a:solidFill>
              </a:endParaRPr>
            </a:p>
          </p:txBody>
        </p:sp>
        <p:grpSp>
          <p:nvGrpSpPr>
            <p:cNvPr id="124" name="Group 123"/>
            <p:cNvGrpSpPr/>
            <p:nvPr/>
          </p:nvGrpSpPr>
          <p:grpSpPr>
            <a:xfrm>
              <a:off x="5442654" y="5035088"/>
              <a:ext cx="3546499" cy="943310"/>
              <a:chOff x="6332961" y="5035088"/>
              <a:chExt cx="354649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67232" tIns="33616" rIns="67232" bIns="33616" numCol="1" anchor="t" anchorCtr="0" compatLnSpc="1">
                <a:prstTxWarp prst="textNoShape">
                  <a:avLst/>
                </a:prstTxWarp>
              </a:bodyPr>
              <a:lstStyle/>
              <a:p>
                <a:endParaRPr lang="en-US">
                  <a:solidFill>
                    <a:schemeClr val="tx1">
                      <a:lumMod val="50000"/>
                    </a:schemeClr>
                  </a:solidFill>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lumMod val="50000"/>
                    </a:schemeClr>
                  </a:solidFill>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67232" tIns="33616" rIns="67232" bIns="33616" numCol="1" anchor="t" anchorCtr="0" compatLnSpc="1">
                <a:prstTxWarp prst="textNoShape">
                  <a:avLst/>
                </a:prstTxWarp>
              </a:bodyPr>
              <a:lstStyle/>
              <a:p>
                <a:endParaRPr lang="en-US">
                  <a:solidFill>
                    <a:schemeClr val="tx1">
                      <a:lumMod val="50000"/>
                    </a:schemeClr>
                  </a:solidFill>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lumMod val="50000"/>
                    </a:schemeClr>
                  </a:solidFill>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solidFill>
                      <a:schemeClr val="tx1">
                        <a:lumMod val="50000"/>
                      </a:schemeClr>
                    </a:soli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solidFill>
                      <a:schemeClr val="tx1">
                        <a:lumMod val="50000"/>
                      </a:schemeClr>
                    </a:solidFill>
                    <a:ea typeface="Segoe UI" pitchFamily="34" charset="0"/>
                    <a:cs typeface="Segoe UI" pitchFamily="34" charset="0"/>
                  </a:endParaRPr>
                </a:p>
              </p:txBody>
            </p:sp>
          </p:grpSp>
          <p:sp>
            <p:nvSpPr>
              <p:cNvPr id="109" name="TextBox 108"/>
              <p:cNvSpPr txBox="1"/>
              <p:nvPr/>
            </p:nvSpPr>
            <p:spPr>
              <a:xfrm>
                <a:off x="6332961" y="5485146"/>
                <a:ext cx="1032112" cy="493252"/>
              </a:xfrm>
              <a:prstGeom prst="rect">
                <a:avLst/>
              </a:prstGeom>
              <a:noFill/>
            </p:spPr>
            <p:txBody>
              <a:bodyPr wrap="none" lIns="134464" tIns="107571" rIns="134464" bIns="107571" rtlCol="0">
                <a:spAutoFit/>
              </a:bodyPr>
              <a:lstStyle/>
              <a:p>
                <a:pPr>
                  <a:lnSpc>
                    <a:spcPct val="90000"/>
                  </a:lnSpc>
                  <a:spcAft>
                    <a:spcPts val="441"/>
                  </a:spcAft>
                </a:pPr>
                <a:r>
                  <a:rPr lang="en-US" sz="1050">
                    <a:solidFill>
                      <a:schemeClr val="tx1">
                        <a:lumMod val="50000"/>
                      </a:schemeClr>
                    </a:solidFill>
                  </a:rPr>
                  <a:t>INPUT</a:t>
                </a:r>
              </a:p>
            </p:txBody>
          </p:sp>
          <p:sp>
            <p:nvSpPr>
              <p:cNvPr id="110" name="TextBox 109"/>
              <p:cNvSpPr txBox="1"/>
              <p:nvPr/>
            </p:nvSpPr>
            <p:spPr>
              <a:xfrm>
                <a:off x="8675111" y="5485144"/>
                <a:ext cx="1204349" cy="493252"/>
              </a:xfrm>
              <a:prstGeom prst="rect">
                <a:avLst/>
              </a:prstGeom>
              <a:noFill/>
            </p:spPr>
            <p:txBody>
              <a:bodyPr wrap="none" lIns="134464" tIns="107571" rIns="134464" bIns="107571" rtlCol="0">
                <a:spAutoFit/>
              </a:bodyPr>
              <a:lstStyle/>
              <a:p>
                <a:pPr>
                  <a:lnSpc>
                    <a:spcPct val="90000"/>
                  </a:lnSpc>
                  <a:spcAft>
                    <a:spcPts val="441"/>
                  </a:spcAft>
                </a:pPr>
                <a:r>
                  <a:rPr lang="en-US" sz="1050">
                    <a:solidFill>
                      <a:schemeClr val="tx1">
                        <a:lumMod val="50000"/>
                      </a:schemeClr>
                    </a:solidFill>
                  </a:rPr>
                  <a:t>OUTPUT</a:t>
                </a:r>
              </a:p>
            </p:txBody>
          </p:sp>
        </p:grpSp>
      </p:grpSp>
      <p:sp>
        <p:nvSpPr>
          <p:cNvPr id="2" name="Title 1"/>
          <p:cNvSpPr>
            <a:spLocks noGrp="1"/>
          </p:cNvSpPr>
          <p:nvPr>
            <p:ph type="title"/>
          </p:nvPr>
        </p:nvSpPr>
        <p:spPr/>
        <p:txBody>
          <a:bodyPr>
            <a:normAutofit/>
          </a:bodyPr>
          <a:lstStyle/>
          <a:p>
            <a:r>
              <a:rPr lang="en-US"/>
              <a:t>Azure Batch Concepts</a:t>
            </a:r>
          </a:p>
        </p:txBody>
      </p:sp>
      <p:sp>
        <p:nvSpPr>
          <p:cNvPr id="27" name="Freeform 9"/>
          <p:cNvSpPr>
            <a:spLocks noEditPoints="1"/>
          </p:cNvSpPr>
          <p:nvPr/>
        </p:nvSpPr>
        <p:spPr bwMode="auto">
          <a:xfrm>
            <a:off x="3986469" y="3472662"/>
            <a:ext cx="585106" cy="434206"/>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67226" tIns="33612" rIns="67226" bIns="33612" numCol="1" anchor="t" anchorCtr="0" compatLnSpc="1">
            <a:prstTxWarp prst="textNoShape">
              <a:avLst/>
            </a:prstTxWarp>
          </a:bodyPr>
          <a:lstStyle/>
          <a:p>
            <a:endParaRPr lang="en-US"/>
          </a:p>
        </p:txBody>
      </p:sp>
      <p:sp>
        <p:nvSpPr>
          <p:cNvPr id="54" name="Freeform 9"/>
          <p:cNvSpPr>
            <a:spLocks noEditPoints="1"/>
          </p:cNvSpPr>
          <p:nvPr/>
        </p:nvSpPr>
        <p:spPr bwMode="auto">
          <a:xfrm>
            <a:off x="5356273" y="3467329"/>
            <a:ext cx="585106" cy="434206"/>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67226" tIns="33612" rIns="67226" bIns="33612" numCol="1" anchor="t" anchorCtr="0" compatLnSpc="1">
            <a:prstTxWarp prst="textNoShape">
              <a:avLst/>
            </a:prstTxWarp>
          </a:bodyPr>
          <a:lstStyle/>
          <a:p>
            <a:endParaRPr lang="en-US"/>
          </a:p>
        </p:txBody>
      </p:sp>
      <p:sp>
        <p:nvSpPr>
          <p:cNvPr id="57" name="Freeform 9"/>
          <p:cNvSpPr>
            <a:spLocks noEditPoints="1"/>
          </p:cNvSpPr>
          <p:nvPr/>
        </p:nvSpPr>
        <p:spPr bwMode="auto">
          <a:xfrm>
            <a:off x="3983662" y="4223247"/>
            <a:ext cx="585106" cy="434206"/>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67226" tIns="33612" rIns="67226" bIns="33612" numCol="1" anchor="t" anchorCtr="0" compatLnSpc="1">
            <a:prstTxWarp prst="textNoShape">
              <a:avLst/>
            </a:prstTxWarp>
          </a:bodyPr>
          <a:lstStyle/>
          <a:p>
            <a:endParaRPr lang="en-US"/>
          </a:p>
        </p:txBody>
      </p:sp>
      <p:sp>
        <p:nvSpPr>
          <p:cNvPr id="60" name="Freeform 9"/>
          <p:cNvSpPr>
            <a:spLocks noEditPoints="1"/>
          </p:cNvSpPr>
          <p:nvPr/>
        </p:nvSpPr>
        <p:spPr bwMode="auto">
          <a:xfrm>
            <a:off x="5344308" y="4225461"/>
            <a:ext cx="585106" cy="434206"/>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67226" tIns="33612" rIns="67226" bIns="33612" numCol="1" anchor="t" anchorCtr="0" compatLnSpc="1">
            <a:prstTxWarp prst="textNoShape">
              <a:avLst/>
            </a:prstTxWarp>
          </a:bodyPr>
          <a:lstStyle/>
          <a:p>
            <a:endParaRPr lang="en-US"/>
          </a:p>
        </p:txBody>
      </p:sp>
      <p:sp>
        <p:nvSpPr>
          <p:cNvPr id="90" name="Rectangle 89"/>
          <p:cNvSpPr/>
          <p:nvPr/>
        </p:nvSpPr>
        <p:spPr bwMode="auto">
          <a:xfrm>
            <a:off x="6248542" y="2703038"/>
            <a:ext cx="937229" cy="32009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12">
              <a:lnSpc>
                <a:spcPct val="90000"/>
              </a:lnSpc>
            </a:pPr>
            <a:r>
              <a:rPr lang="en-US" sz="1050" b="0">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4585305" y="2584816"/>
            <a:ext cx="574272" cy="166623"/>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4585305" y="2380792"/>
            <a:ext cx="574272" cy="166623"/>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4585305" y="2021324"/>
            <a:ext cx="574272" cy="166623"/>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4585305" y="2799180"/>
            <a:ext cx="574272" cy="15828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2">
                <a:lnSpc>
                  <a:spcPct val="90000"/>
                </a:lnSpc>
              </a:pPr>
              <a:endParaRPr lang="en-US">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4197591" y="1530732"/>
            <a:ext cx="1375376" cy="301964"/>
          </a:xfrm>
          <a:prstGeom prst="rect">
            <a:avLst/>
          </a:prstGeom>
          <a:noFill/>
        </p:spPr>
        <p:txBody>
          <a:bodyPr wrap="square" lIns="67226" tIns="67226" rIns="67226" bIns="67226" rtlCol="0" anchor="ctr" anchorCtr="0">
            <a:spAutoFit/>
          </a:bodyPr>
          <a:lstStyle/>
          <a:p>
            <a:pPr algn="ctr" defTabSz="685512">
              <a:lnSpc>
                <a:spcPct val="90000"/>
              </a:lnSpc>
            </a:pPr>
            <a:r>
              <a:rPr lang="en-US" sz="1200" dirty="0">
                <a:solidFill>
                  <a:schemeClr val="tx1">
                    <a:lumMod val="50000"/>
                  </a:schemeClr>
                </a:solidFill>
                <a:ea typeface="Segoe UI" pitchFamily="34" charset="0"/>
                <a:cs typeface="Segoe UI" pitchFamily="34" charset="0"/>
              </a:rPr>
              <a:t>Queue</a:t>
            </a:r>
          </a:p>
        </p:txBody>
      </p:sp>
      <p:sp>
        <p:nvSpPr>
          <p:cNvPr id="50" name="Rectangle 49"/>
          <p:cNvSpPr/>
          <p:nvPr/>
        </p:nvSpPr>
        <p:spPr bwMode="auto">
          <a:xfrm>
            <a:off x="5283311" y="4220339"/>
            <a:ext cx="280133" cy="125127"/>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12">
              <a:lnSpc>
                <a:spcPct val="90000"/>
              </a:lnSpc>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5282289" y="3467207"/>
            <a:ext cx="280133" cy="125127"/>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12">
              <a:lnSpc>
                <a:spcPct val="90000"/>
              </a:lnSpc>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3833577" y="4219422"/>
            <a:ext cx="280133" cy="125127"/>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12">
              <a:lnSpc>
                <a:spcPct val="90000"/>
              </a:lnSpc>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3833577" y="3467207"/>
            <a:ext cx="280133" cy="125127"/>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12">
              <a:lnSpc>
                <a:spcPct val="90000"/>
              </a:lnSpc>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3507496" y="3260921"/>
            <a:ext cx="2689274" cy="1528767"/>
          </a:xfrm>
          <a:prstGeom prst="roundRect">
            <a:avLst/>
          </a:prstGeom>
          <a:noFill/>
          <a:ln w="38100">
            <a:solidFill>
              <a:srgbClr val="3399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algn="ctr" defTabSz="685512">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978045" y="3820342"/>
            <a:ext cx="1781557" cy="466522"/>
          </a:xfrm>
          <a:prstGeom prst="rect">
            <a:avLst/>
          </a:prstGeom>
          <a:noFill/>
        </p:spPr>
        <p:txBody>
          <a:bodyPr wrap="none" lIns="134451" tIns="107561" rIns="134451" bIns="107561" rtlCol="0">
            <a:spAutoFit/>
          </a:bodyPr>
          <a:lstStyle/>
          <a:p>
            <a:pPr>
              <a:lnSpc>
                <a:spcPct val="90000"/>
              </a:lnSpc>
              <a:spcAft>
                <a:spcPts val="441"/>
              </a:spcAft>
            </a:pPr>
            <a:r>
              <a:rPr lang="en-US">
                <a:solidFill>
                  <a:schemeClr val="tx1">
                    <a:lumMod val="50000"/>
                  </a:schemeClr>
                </a:solidFill>
              </a:rPr>
              <a:t>Pool of VMs</a:t>
            </a:r>
          </a:p>
        </p:txBody>
      </p:sp>
      <p:sp>
        <p:nvSpPr>
          <p:cNvPr id="55" name="Rectangle: Rounded Corners 54"/>
          <p:cNvSpPr/>
          <p:nvPr/>
        </p:nvSpPr>
        <p:spPr bwMode="auto">
          <a:xfrm>
            <a:off x="4462594" y="2314453"/>
            <a:ext cx="819695" cy="708532"/>
          </a:xfrm>
          <a:prstGeom prst="roundRect">
            <a:avLst/>
          </a:prstGeom>
          <a:noFill/>
          <a:ln w="25400">
            <a:solidFill>
              <a:srgbClr val="3399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algn="ctr" defTabSz="685512">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4462594" y="1956810"/>
            <a:ext cx="819695" cy="288935"/>
          </a:xfrm>
          <a:prstGeom prst="roundRect">
            <a:avLst/>
          </a:prstGeom>
          <a:noFill/>
          <a:ln w="25400">
            <a:solidFill>
              <a:srgbClr val="3399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algn="ctr" defTabSz="685512">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3072007" y="2111083"/>
            <a:ext cx="1375376" cy="715821"/>
          </a:xfrm>
          <a:prstGeom prst="rect">
            <a:avLst/>
          </a:prstGeom>
          <a:noFill/>
        </p:spPr>
        <p:txBody>
          <a:bodyPr wrap="square" lIns="134451" tIns="107561" rIns="134451" bIns="107561" rtlCol="0">
            <a:spAutoFit/>
          </a:bodyPr>
          <a:lstStyle/>
          <a:p>
            <a:pPr>
              <a:lnSpc>
                <a:spcPct val="90000"/>
              </a:lnSpc>
              <a:spcAft>
                <a:spcPts val="441"/>
              </a:spcAft>
            </a:pPr>
            <a:r>
              <a:rPr lang="en-US" dirty="0">
                <a:solidFill>
                  <a:schemeClr val="tx1">
                    <a:lumMod val="50000"/>
                  </a:schemeClr>
                </a:solidFill>
              </a:rPr>
              <a:t>Jobs &amp; Tasks</a:t>
            </a:r>
          </a:p>
        </p:txBody>
      </p:sp>
    </p:spTree>
    <p:extLst>
      <p:ext uri="{BB962C8B-B14F-4D97-AF65-F5344CB8AC3E}">
        <p14:creationId xmlns:p14="http://schemas.microsoft.com/office/powerpoint/2010/main" val="3100143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574478-49C8-4C18-97D2-76778C080364}"/>
              </a:ext>
            </a:extLst>
          </p:cNvPr>
          <p:cNvSpPr>
            <a:spLocks noGrp="1"/>
          </p:cNvSpPr>
          <p:nvPr>
            <p:ph type="title"/>
          </p:nvPr>
        </p:nvSpPr>
        <p:spPr/>
        <p:txBody>
          <a:bodyPr/>
          <a:lstStyle/>
          <a:p>
            <a:r>
              <a:rPr lang="en-US" dirty="0"/>
              <a:t>Solution architecture</a:t>
            </a:r>
          </a:p>
        </p:txBody>
      </p:sp>
      <p:sp>
        <p:nvSpPr>
          <p:cNvPr id="8" name="Text Placeholder 7"/>
          <p:cNvSpPr>
            <a:spLocks noGrp="1"/>
          </p:cNvSpPr>
          <p:nvPr>
            <p:ph type="body" sz="quarter" idx="4294967295"/>
          </p:nvPr>
        </p:nvSpPr>
        <p:spPr>
          <a:xfrm>
            <a:off x="192003" y="1418195"/>
            <a:ext cx="4173538" cy="4782848"/>
          </a:xfrm>
        </p:spPr>
        <p:txBody>
          <a:bodyPr/>
          <a:lstStyle/>
          <a:p>
            <a:r>
              <a:rPr lang="en-US" sz="1800" dirty="0">
                <a:solidFill>
                  <a:schemeClr val="tx1">
                    <a:lumMod val="50000"/>
                  </a:schemeClr>
                </a:solidFill>
              </a:rPr>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sz="1800" dirty="0">
                <a:solidFill>
                  <a:schemeClr val="tx1">
                    <a:lumMod val="50000"/>
                  </a:schemeClr>
                </a:solidFill>
              </a:rPr>
              <a:t>This solution is built on the Azure managed services: </a:t>
            </a:r>
            <a:r>
              <a:rPr lang="en-US" sz="1800" dirty="0">
                <a:solidFill>
                  <a:schemeClr val="tx1">
                    <a:lumMod val="50000"/>
                  </a:schemeClr>
                </a:solidFill>
                <a:hlinkClick r:id="rId3"/>
              </a:rPr>
              <a:t>Virtual Machine Scale Sets</a:t>
            </a:r>
            <a:r>
              <a:rPr lang="en-US" sz="1800" dirty="0">
                <a:solidFill>
                  <a:schemeClr val="tx1">
                    <a:lumMod val="50000"/>
                  </a:schemeClr>
                </a:solidFill>
              </a:rPr>
              <a:t>, </a:t>
            </a:r>
            <a:r>
              <a:rPr lang="en-US" sz="1800" dirty="0">
                <a:solidFill>
                  <a:schemeClr val="tx1">
                    <a:lumMod val="50000"/>
                  </a:schemeClr>
                </a:solidFill>
                <a:hlinkClick r:id="rId4"/>
              </a:rPr>
              <a:t>Virtual Network</a:t>
            </a:r>
            <a:r>
              <a:rPr lang="en-US" sz="1800" dirty="0">
                <a:solidFill>
                  <a:schemeClr val="tx1">
                    <a:lumMod val="50000"/>
                  </a:schemeClr>
                </a:solidFill>
              </a:rPr>
              <a:t> and </a:t>
            </a:r>
            <a:r>
              <a:rPr lang="en-US" sz="1800" dirty="0">
                <a:solidFill>
                  <a:schemeClr val="tx1">
                    <a:lumMod val="50000"/>
                  </a:schemeClr>
                </a:solidFill>
                <a:hlinkClick r:id="rId5"/>
              </a:rPr>
              <a:t>Storage</a:t>
            </a:r>
            <a:r>
              <a:rPr lang="en-US" sz="1800" dirty="0">
                <a:solidFill>
                  <a:schemeClr val="tx1">
                    <a:lumMod val="50000"/>
                  </a:schemeClr>
                </a:solidFill>
              </a:rPr>
              <a:t>. These services run in a high-availability environment, patched and supported, allowing you to focus on your solution instead of the environment they run in. </a:t>
            </a:r>
          </a:p>
          <a:p>
            <a:endParaRPr lang="en-US" sz="1800" dirty="0">
              <a:solidFill>
                <a:schemeClr val="tx1">
                  <a:lumMod val="50000"/>
                </a:schemeClr>
              </a:solidFill>
            </a:endParaRPr>
          </a:p>
        </p:txBody>
      </p:sp>
      <p:pic>
        <p:nvPicPr>
          <p:cNvPr id="6" name="Picture 5"/>
          <p:cNvPicPr>
            <a:picLocks noChangeAspect="1"/>
          </p:cNvPicPr>
          <p:nvPr/>
        </p:nvPicPr>
        <p:blipFill>
          <a:blip r:embed="rId6"/>
          <a:stretch>
            <a:fillRect/>
          </a:stretch>
        </p:blipFill>
        <p:spPr>
          <a:xfrm>
            <a:off x="4260718" y="2041064"/>
            <a:ext cx="4691279" cy="3891110"/>
          </a:xfrm>
          <a:prstGeom prst="rect">
            <a:avLst/>
          </a:prstGeom>
        </p:spPr>
      </p:pic>
    </p:spTree>
    <p:extLst>
      <p:ext uri="{BB962C8B-B14F-4D97-AF65-F5344CB8AC3E}">
        <p14:creationId xmlns:p14="http://schemas.microsoft.com/office/powerpoint/2010/main" val="32589418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320988" y="1794192"/>
            <a:ext cx="4797225" cy="4125955"/>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28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28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28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28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28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endParaRPr lang="en-US" sz="3600" spc="-77" dirty="0">
              <a:solidFill>
                <a:srgbClr val="505050"/>
              </a:solidFill>
              <a:latin typeface="Segoe UI Light"/>
            </a:endParaRP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
        <p:nvSpPr>
          <p:cNvPr id="2" name="Title 1">
            <a:extLst>
              <a:ext uri="{FF2B5EF4-FFF2-40B4-BE49-F238E27FC236}">
                <a16:creationId xmlns:a16="http://schemas.microsoft.com/office/drawing/2014/main" id="{15471CFF-A404-451A-B429-F80C90C7173E}"/>
              </a:ext>
            </a:extLst>
          </p:cNvPr>
          <p:cNvSpPr>
            <a:spLocks noGrp="1"/>
          </p:cNvSpPr>
          <p:nvPr>
            <p:ph type="title"/>
          </p:nvPr>
        </p:nvSpPr>
        <p:spPr/>
        <p:txBody>
          <a:bodyPr/>
          <a:lstStyle/>
          <a:p>
            <a:r>
              <a:rPr lang="en-US" sz="3200" spc="-77" dirty="0">
                <a:solidFill>
                  <a:srgbClr val="505050"/>
                </a:solidFill>
              </a:rPr>
              <a:t>Virtual Machines</a:t>
            </a:r>
            <a:br>
              <a:rPr lang="en-US" sz="3200" spc="-77" dirty="0">
                <a:solidFill>
                  <a:srgbClr val="505050"/>
                </a:solidFill>
              </a:rPr>
            </a:br>
            <a:endParaRPr lang="en-US" dirty="0"/>
          </a:p>
        </p:txBody>
      </p:sp>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nodePh="1">
                                  <p:stCondLst>
                                    <p:cond delay="0"/>
                                  </p:stCondLst>
                                  <p:endCondLst>
                                    <p:cond evt="begin" delay="0">
                                      <p:tn val="8"/>
                                    </p:cond>
                                  </p:end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85FA1-0EBA-4719-9DB9-2109AC662700}"/>
              </a:ext>
            </a:extLst>
          </p:cNvPr>
          <p:cNvSpPr>
            <a:spLocks noGrp="1"/>
          </p:cNvSpPr>
          <p:nvPr>
            <p:ph type="title"/>
          </p:nvPr>
        </p:nvSpPr>
        <p:spPr/>
        <p:txBody>
          <a:bodyPr/>
          <a:lstStyle/>
          <a:p>
            <a:r>
              <a:rPr lang="en-US" dirty="0"/>
              <a:t>Solution architecture</a:t>
            </a:r>
          </a:p>
        </p:txBody>
      </p:sp>
      <p:sp>
        <p:nvSpPr>
          <p:cNvPr id="8" name="Text Placeholder 7"/>
          <p:cNvSpPr>
            <a:spLocks noGrp="1"/>
          </p:cNvSpPr>
          <p:nvPr>
            <p:ph type="body" sz="quarter" idx="4294967295"/>
          </p:nvPr>
        </p:nvSpPr>
        <p:spPr>
          <a:xfrm>
            <a:off x="0" y="1189177"/>
            <a:ext cx="3779838" cy="5379311"/>
          </a:xfrm>
        </p:spPr>
        <p:txBody>
          <a:bodyPr>
            <a:normAutofit fontScale="70000" lnSpcReduction="20000"/>
          </a:bodyPr>
          <a:lstStyle/>
          <a:p>
            <a:r>
              <a:rPr lang="en-US" dirty="0">
                <a:solidFill>
                  <a:schemeClr val="tx1">
                    <a:lumMod val="50000"/>
                  </a:schemeClr>
                </a:solidFill>
              </a:rPr>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solidFill>
                  <a:schemeClr val="tx1">
                    <a:lumMod val="50000"/>
                  </a:schemeClr>
                </a:solidFill>
              </a:rPr>
              <a:t>This solution is built on the Azure managed services: </a:t>
            </a:r>
            <a:r>
              <a:rPr lang="en-US" dirty="0">
                <a:solidFill>
                  <a:schemeClr val="tx1">
                    <a:lumMod val="50000"/>
                  </a:schemeClr>
                </a:solidFill>
                <a:hlinkClick r:id="rId3"/>
              </a:rPr>
              <a:t>Virtual Machines</a:t>
            </a:r>
            <a:r>
              <a:rPr lang="en-US" dirty="0">
                <a:solidFill>
                  <a:schemeClr val="tx1">
                    <a:lumMod val="50000"/>
                  </a:schemeClr>
                </a:solidFill>
              </a:rPr>
              <a:t>, </a:t>
            </a:r>
            <a:r>
              <a:rPr lang="en-US" dirty="0">
                <a:solidFill>
                  <a:schemeClr val="tx1">
                    <a:lumMod val="50000"/>
                  </a:schemeClr>
                </a:solidFill>
                <a:hlinkClick r:id="rId4"/>
              </a:rPr>
              <a:t>Virtual Network</a:t>
            </a:r>
            <a:r>
              <a:rPr lang="en-US" dirty="0">
                <a:solidFill>
                  <a:schemeClr val="tx1">
                    <a:lumMod val="50000"/>
                  </a:schemeClr>
                </a:solidFill>
              </a:rPr>
              <a:t>, </a:t>
            </a:r>
            <a:r>
              <a:rPr lang="en-US" dirty="0">
                <a:solidFill>
                  <a:schemeClr val="tx1">
                    <a:lumMod val="50000"/>
                  </a:schemeClr>
                </a:solidFill>
                <a:hlinkClick r:id="rId5"/>
              </a:rPr>
              <a:t>VPN Gateway</a:t>
            </a:r>
            <a:r>
              <a:rPr lang="en-US" dirty="0">
                <a:solidFill>
                  <a:schemeClr val="tx1">
                    <a:lumMod val="50000"/>
                  </a:schemeClr>
                </a:solidFill>
              </a:rPr>
              <a:t>, </a:t>
            </a:r>
            <a:r>
              <a:rPr lang="en-US" dirty="0">
                <a:solidFill>
                  <a:schemeClr val="tx1">
                    <a:lumMod val="50000"/>
                  </a:schemeClr>
                </a:solidFill>
                <a:hlinkClick r:id="rId6"/>
              </a:rPr>
              <a:t>ExpressRoute</a:t>
            </a:r>
            <a:r>
              <a:rPr lang="en-US" dirty="0">
                <a:solidFill>
                  <a:schemeClr val="tx1">
                    <a:lumMod val="50000"/>
                  </a:schemeClr>
                </a:solidFill>
              </a:rPr>
              <a:t> and </a:t>
            </a:r>
            <a:r>
              <a:rPr lang="en-US" dirty="0">
                <a:solidFill>
                  <a:schemeClr val="tx1">
                    <a:lumMod val="50000"/>
                  </a:schemeClr>
                </a:solidFill>
                <a:hlinkClick r:id="rId7"/>
              </a:rPr>
              <a:t>Storage</a:t>
            </a:r>
            <a:r>
              <a:rPr lang="en-US" dirty="0">
                <a:solidFill>
                  <a:schemeClr val="tx1">
                    <a:lumMod val="50000"/>
                  </a:schemeClr>
                </a:solidFill>
              </a:rPr>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3779197" y="2533383"/>
            <a:ext cx="5282118" cy="3214688"/>
          </a:xfrm>
          <a:prstGeom prst="rect">
            <a:avLst/>
          </a:prstGeom>
        </p:spPr>
      </p:pic>
    </p:spTree>
    <p:extLst>
      <p:ext uri="{BB962C8B-B14F-4D97-AF65-F5344CB8AC3E}">
        <p14:creationId xmlns:p14="http://schemas.microsoft.com/office/powerpoint/2010/main" val="93533623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B9D1-BE25-47CB-B3A6-2F7C443D85D3}"/>
              </a:ext>
            </a:extLst>
          </p:cNvPr>
          <p:cNvSpPr>
            <a:spLocks noGrp="1"/>
          </p:cNvSpPr>
          <p:nvPr>
            <p:ph type="title"/>
          </p:nvPr>
        </p:nvSpPr>
        <p:spPr/>
        <p:txBody>
          <a:bodyPr/>
          <a:lstStyle/>
          <a:p>
            <a:r>
              <a:rPr lang="en-US" dirty="0"/>
              <a:t>Azure Solution Architectures</a:t>
            </a:r>
          </a:p>
        </p:txBody>
      </p:sp>
      <p:sp>
        <p:nvSpPr>
          <p:cNvPr id="3" name="Text Placeholder 2">
            <a:extLst>
              <a:ext uri="{FF2B5EF4-FFF2-40B4-BE49-F238E27FC236}">
                <a16:creationId xmlns:a16="http://schemas.microsoft.com/office/drawing/2014/main" id="{731021D1-D4A3-4EA1-A717-F62608FA2C8C}"/>
              </a:ext>
            </a:extLst>
          </p:cNvPr>
          <p:cNvSpPr>
            <a:spLocks noGrp="1"/>
          </p:cNvSpPr>
          <p:nvPr>
            <p:ph type="body" sz="quarter" idx="10"/>
          </p:nvPr>
        </p:nvSpPr>
        <p:spPr>
          <a:xfrm>
            <a:off x="201930" y="1189178"/>
            <a:ext cx="8740142" cy="2296013"/>
          </a:xfrm>
        </p:spPr>
        <p:txBody>
          <a:bodyPr/>
          <a:lstStyle/>
          <a:p>
            <a:r>
              <a:rPr lang="en-US" dirty="0"/>
              <a:t>Great resource for sample architectures and configurations</a:t>
            </a:r>
          </a:p>
          <a:p>
            <a:endParaRPr lang="en-US" dirty="0"/>
          </a:p>
          <a:p>
            <a:r>
              <a:rPr lang="en-US" dirty="0">
                <a:hlinkClick r:id="rId2"/>
              </a:rPr>
              <a:t>https://azure.microsoft.com/en-us/solutions/architecture/</a:t>
            </a:r>
            <a:r>
              <a:rPr lang="en-US" dirty="0"/>
              <a:t> </a:t>
            </a:r>
          </a:p>
        </p:txBody>
      </p:sp>
    </p:spTree>
    <p:extLst>
      <p:ext uri="{BB962C8B-B14F-4D97-AF65-F5344CB8AC3E}">
        <p14:creationId xmlns:p14="http://schemas.microsoft.com/office/powerpoint/2010/main" val="468617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609843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4294967295"/>
          </p:nvPr>
        </p:nvSpPr>
        <p:spPr>
          <a:xfrm>
            <a:off x="0" y="1640910"/>
            <a:ext cx="8740775" cy="4051177"/>
          </a:xfrm>
        </p:spPr>
        <p:txBody>
          <a:bodyPr>
            <a:normAutofit/>
          </a:bodyPr>
          <a:lstStyle/>
          <a:p>
            <a:r>
              <a:rPr lang="en-US" dirty="0">
                <a:solidFill>
                  <a:schemeClr val="tx1">
                    <a:lumMod val="50000"/>
                  </a:schemeClr>
                </a:solidFill>
              </a:rPr>
              <a:t>Linux</a:t>
            </a:r>
          </a:p>
          <a:p>
            <a:pPr lvl="1"/>
            <a:r>
              <a:rPr lang="en-US" dirty="0">
                <a:solidFill>
                  <a:schemeClr val="tx1">
                    <a:lumMod val="50000"/>
                  </a:schemeClr>
                </a:solidFill>
              </a:rPr>
              <a:t>CentOS</a:t>
            </a:r>
          </a:p>
          <a:p>
            <a:pPr lvl="1"/>
            <a:r>
              <a:rPr lang="en-US" dirty="0">
                <a:solidFill>
                  <a:schemeClr val="tx1">
                    <a:lumMod val="50000"/>
                  </a:schemeClr>
                </a:solidFill>
              </a:rPr>
              <a:t>CoreOS</a:t>
            </a:r>
          </a:p>
          <a:p>
            <a:pPr lvl="1"/>
            <a:r>
              <a:rPr lang="en-US" dirty="0">
                <a:solidFill>
                  <a:schemeClr val="tx1">
                    <a:lumMod val="50000"/>
                  </a:schemeClr>
                </a:solidFill>
              </a:rPr>
              <a:t>Debian</a:t>
            </a:r>
          </a:p>
          <a:p>
            <a:pPr lvl="1"/>
            <a:r>
              <a:rPr lang="en-US" dirty="0">
                <a:solidFill>
                  <a:schemeClr val="tx1">
                    <a:lumMod val="50000"/>
                  </a:schemeClr>
                </a:solidFill>
              </a:rPr>
              <a:t>Oracle</a:t>
            </a:r>
          </a:p>
          <a:p>
            <a:pPr lvl="1"/>
            <a:r>
              <a:rPr lang="en-US" dirty="0">
                <a:solidFill>
                  <a:schemeClr val="tx1">
                    <a:lumMod val="50000"/>
                  </a:schemeClr>
                </a:solidFill>
              </a:rPr>
              <a:t>Red Hat</a:t>
            </a:r>
          </a:p>
          <a:p>
            <a:pPr lvl="1"/>
            <a:r>
              <a:rPr lang="en-US" dirty="0">
                <a:solidFill>
                  <a:schemeClr val="tx1">
                    <a:lumMod val="50000"/>
                  </a:schemeClr>
                </a:solidFill>
              </a:rPr>
              <a:t>SUSE</a:t>
            </a:r>
          </a:p>
          <a:p>
            <a:pPr lvl="1"/>
            <a:r>
              <a:rPr lang="en-US" dirty="0" err="1">
                <a:solidFill>
                  <a:schemeClr val="tx1">
                    <a:lumMod val="50000"/>
                  </a:schemeClr>
                </a:solidFill>
              </a:rPr>
              <a:t>openSUSE</a:t>
            </a:r>
            <a:endParaRPr lang="en-US" dirty="0">
              <a:solidFill>
                <a:schemeClr val="tx1">
                  <a:lumMod val="50000"/>
                </a:schemeClr>
              </a:solidFill>
            </a:endParaRPr>
          </a:p>
          <a:p>
            <a:pPr lvl="1"/>
            <a:r>
              <a:rPr lang="en-US" dirty="0">
                <a:solidFill>
                  <a:schemeClr val="tx1">
                    <a:lumMod val="50000"/>
                  </a:schemeClr>
                </a:solidFill>
              </a:rPr>
              <a:t>Ubuntu</a:t>
            </a:r>
          </a:p>
          <a:p>
            <a:r>
              <a:rPr lang="en-US" dirty="0">
                <a:solidFill>
                  <a:schemeClr val="tx1">
                    <a:lumMod val="50000"/>
                  </a:schemeClr>
                </a:solidFill>
              </a:rPr>
              <a:t>Windows Server</a:t>
            </a:r>
          </a:p>
          <a:p>
            <a:pPr lvl="1"/>
            <a:r>
              <a:rPr lang="en-US" dirty="0">
                <a:solidFill>
                  <a:schemeClr val="tx1">
                    <a:lumMod val="50000"/>
                  </a:schemeClr>
                </a:solidFill>
              </a:rPr>
              <a:t>Windows 2003* </a:t>
            </a:r>
            <a:br>
              <a:rPr lang="en-US" dirty="0">
                <a:solidFill>
                  <a:schemeClr val="tx1">
                    <a:lumMod val="50000"/>
                  </a:schemeClr>
                </a:solidFill>
              </a:rPr>
            </a:br>
            <a:r>
              <a:rPr lang="en-US" sz="900" dirty="0">
                <a:solidFill>
                  <a:schemeClr val="tx1">
                    <a:lumMod val="50000"/>
                  </a:schemeClr>
                </a:solidFill>
                <a:hlinkClick r:id="rId3"/>
              </a:rPr>
              <a:t>https://support.microsoft.com/en-us/help/3206074</a:t>
            </a:r>
            <a:endParaRPr lang="en-US" dirty="0">
              <a:solidFill>
                <a:schemeClr val="tx1">
                  <a:lumMod val="50000"/>
                </a:schemeClr>
              </a:solidFill>
            </a:endParaRPr>
          </a:p>
          <a:p>
            <a:pPr lvl="1"/>
            <a:r>
              <a:rPr lang="en-US" b="1" dirty="0">
                <a:solidFill>
                  <a:schemeClr val="tx1">
                    <a:lumMod val="50000"/>
                  </a:schemeClr>
                </a:solidFill>
              </a:rPr>
              <a:t>Windows 2008R2+</a:t>
            </a:r>
          </a:p>
          <a:p>
            <a:pPr lvl="1"/>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88671242"/>
              </p:ext>
            </p:extLst>
          </p:nvPr>
        </p:nvGraphicFramePr>
        <p:xfrm>
          <a:off x="3515062" y="1812276"/>
          <a:ext cx="5347341" cy="3433406"/>
        </p:xfrm>
        <a:graphic>
          <a:graphicData uri="http://schemas.openxmlformats.org/drawingml/2006/table">
            <a:tbl>
              <a:tblPr firstRow="1" bandRow="1">
                <a:tableStyleId>{D7AC3CCA-C797-4891-BE02-D94E43425B78}</a:tableStyleId>
              </a:tblPr>
              <a:tblGrid>
                <a:gridCol w="973442">
                  <a:extLst>
                    <a:ext uri="{9D8B030D-6E8A-4147-A177-3AD203B41FA5}">
                      <a16:colId xmlns:a16="http://schemas.microsoft.com/office/drawing/2014/main" val="3354980451"/>
                    </a:ext>
                  </a:extLst>
                </a:gridCol>
                <a:gridCol w="1235016">
                  <a:extLst>
                    <a:ext uri="{9D8B030D-6E8A-4147-A177-3AD203B41FA5}">
                      <a16:colId xmlns:a16="http://schemas.microsoft.com/office/drawing/2014/main" val="22402737"/>
                    </a:ext>
                  </a:extLst>
                </a:gridCol>
                <a:gridCol w="989400">
                  <a:extLst>
                    <a:ext uri="{9D8B030D-6E8A-4147-A177-3AD203B41FA5}">
                      <a16:colId xmlns:a16="http://schemas.microsoft.com/office/drawing/2014/main" val="1334607271"/>
                    </a:ext>
                  </a:extLst>
                </a:gridCol>
                <a:gridCol w="2149483">
                  <a:extLst>
                    <a:ext uri="{9D8B030D-6E8A-4147-A177-3AD203B41FA5}">
                      <a16:colId xmlns:a16="http://schemas.microsoft.com/office/drawing/2014/main" val="1855409476"/>
                    </a:ext>
                  </a:extLst>
                </a:gridCol>
              </a:tblGrid>
              <a:tr h="180927">
                <a:tc>
                  <a:txBody>
                    <a:bodyPr/>
                    <a:lstStyle/>
                    <a:p>
                      <a:pPr marL="0" marR="0" fontAlgn="t">
                        <a:spcBef>
                          <a:spcPts val="0"/>
                        </a:spcBef>
                        <a:spcAft>
                          <a:spcPts val="0"/>
                        </a:spcAft>
                      </a:pPr>
                      <a:r>
                        <a:rPr lang="en-US" sz="800">
                          <a:effectLst/>
                        </a:rPr>
                        <a:t>Distribution</a:t>
                      </a:r>
                      <a:endParaRPr lang="en-US" sz="800">
                        <a:solidFill>
                          <a:srgbClr val="D5D5D5"/>
                        </a:solidFill>
                        <a:effectLst/>
                        <a:latin typeface="segoe-ui_semibold"/>
                      </a:endParaRPr>
                    </a:p>
                  </a:txBody>
                  <a:tcPr marL="28575" marR="28575" marT="19050" marB="19050"/>
                </a:tc>
                <a:tc>
                  <a:txBody>
                    <a:bodyPr/>
                    <a:lstStyle/>
                    <a:p>
                      <a:pPr marL="0" marR="0" fontAlgn="t">
                        <a:spcBef>
                          <a:spcPts val="0"/>
                        </a:spcBef>
                        <a:spcAft>
                          <a:spcPts val="0"/>
                        </a:spcAft>
                      </a:pPr>
                      <a:r>
                        <a:rPr lang="en-US" sz="800">
                          <a:effectLst/>
                        </a:rPr>
                        <a:t>Version</a:t>
                      </a:r>
                      <a:endParaRPr lang="en-US" sz="800">
                        <a:solidFill>
                          <a:srgbClr val="D5D5D5"/>
                        </a:solidFill>
                        <a:effectLst/>
                        <a:latin typeface="segoe-ui_semibold"/>
                      </a:endParaRPr>
                    </a:p>
                  </a:txBody>
                  <a:tcPr marL="28575" marR="28575" marT="19050" marB="19050"/>
                </a:tc>
                <a:tc>
                  <a:txBody>
                    <a:bodyPr/>
                    <a:lstStyle/>
                    <a:p>
                      <a:pPr marL="0" marR="0" fontAlgn="t">
                        <a:spcBef>
                          <a:spcPts val="0"/>
                        </a:spcBef>
                        <a:spcAft>
                          <a:spcPts val="0"/>
                        </a:spcAft>
                      </a:pPr>
                      <a:r>
                        <a:rPr lang="en-US" sz="800">
                          <a:effectLst/>
                        </a:rPr>
                        <a:t>Drivers</a:t>
                      </a:r>
                      <a:endParaRPr lang="en-US" sz="800">
                        <a:solidFill>
                          <a:srgbClr val="D5D5D5"/>
                        </a:solidFill>
                        <a:effectLst/>
                        <a:latin typeface="segoe-ui_semibold"/>
                      </a:endParaRPr>
                    </a:p>
                  </a:txBody>
                  <a:tcPr marL="28575" marR="28575" marT="19050" marB="19050"/>
                </a:tc>
                <a:tc>
                  <a:txBody>
                    <a:bodyPr/>
                    <a:lstStyle/>
                    <a:p>
                      <a:pPr marL="0" marR="0" fontAlgn="t">
                        <a:spcBef>
                          <a:spcPts val="0"/>
                        </a:spcBef>
                        <a:spcAft>
                          <a:spcPts val="0"/>
                        </a:spcAft>
                      </a:pPr>
                      <a:r>
                        <a:rPr lang="en-US" sz="800">
                          <a:effectLst/>
                        </a:rPr>
                        <a:t>Agent</a:t>
                      </a:r>
                      <a:endParaRPr lang="en-US" sz="800">
                        <a:solidFill>
                          <a:srgbClr val="D5D5D5"/>
                        </a:solidFill>
                        <a:effectLst/>
                        <a:latin typeface="segoe-ui_semibold"/>
                      </a:endParaRPr>
                    </a:p>
                  </a:txBody>
                  <a:tcPr marL="28575" marR="28575" marT="19050" marB="19050"/>
                </a:tc>
                <a:extLst>
                  <a:ext uri="{0D108BD9-81ED-4DB2-BD59-A6C34878D82A}">
                    <a16:rowId xmlns:a16="http://schemas.microsoft.com/office/drawing/2014/main" val="3476834924"/>
                  </a:ext>
                </a:extLst>
              </a:tr>
              <a:tr h="597480">
                <a:tc>
                  <a:txBody>
                    <a:bodyPr/>
                    <a:lstStyle/>
                    <a:p>
                      <a:pPr marL="0" marR="0" fontAlgn="t">
                        <a:spcBef>
                          <a:spcPts val="0"/>
                        </a:spcBef>
                        <a:spcAft>
                          <a:spcPts val="0"/>
                        </a:spcAft>
                      </a:pPr>
                      <a:r>
                        <a:rPr lang="en-US" sz="800" dirty="0">
                          <a:effectLst/>
                        </a:rPr>
                        <a:t>CentOS</a:t>
                      </a:r>
                      <a:endParaRPr lang="en-US" sz="800" dirty="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CentOS 6.3+, 7.0+</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CentOS 6.3: </a:t>
                      </a:r>
                      <a:r>
                        <a:rPr lang="en-US" sz="800">
                          <a:effectLst/>
                          <a:hlinkClick r:id="rId4"/>
                        </a:rPr>
                        <a:t>LIS download</a:t>
                      </a:r>
                      <a:endParaRPr lang="en-US" sz="800">
                        <a:effectLst/>
                      </a:endParaRPr>
                    </a:p>
                    <a:p>
                      <a:pPr marL="0" marR="0" fontAlgn="t">
                        <a:spcBef>
                          <a:spcPts val="0"/>
                        </a:spcBef>
                        <a:spcAft>
                          <a:spcPts val="0"/>
                        </a:spcAft>
                      </a:pPr>
                      <a:r>
                        <a:rPr lang="en-US" sz="800">
                          <a:effectLst/>
                        </a:rPr>
                        <a:t>CentOS 6.4+: 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Package: In </a:t>
                      </a:r>
                      <a:r>
                        <a:rPr lang="en-US" sz="800">
                          <a:effectLst/>
                          <a:hlinkClick r:id="rId5"/>
                        </a:rPr>
                        <a:t>repo</a:t>
                      </a:r>
                      <a:r>
                        <a:rPr lang="en-US" sz="800">
                          <a:effectLst/>
                        </a:rPr>
                        <a:t> under "WALinuxAgent" </a:t>
                      </a:r>
                    </a:p>
                    <a:p>
                      <a:pPr marL="0" marR="0" fontAlgn="t">
                        <a:spcBef>
                          <a:spcPts val="0"/>
                        </a:spcBef>
                        <a:spcAft>
                          <a:spcPts val="0"/>
                        </a:spcAft>
                      </a:pPr>
                      <a:r>
                        <a:rPr lang="en-US" sz="800">
                          <a:effectLst/>
                        </a:rPr>
                        <a:t>Source code: </a:t>
                      </a:r>
                      <a:r>
                        <a:rPr lang="en-US" sz="800">
                          <a:effectLst/>
                          <a:hlinkClick r:id="rId6"/>
                        </a:rPr>
                        <a:t>GitHub</a:t>
                      </a:r>
                      <a:endParaRPr lang="en-US" sz="800">
                        <a:effectLst/>
                        <a:latin typeface="segoe-ui_normal"/>
                      </a:endParaRPr>
                    </a:p>
                  </a:txBody>
                  <a:tcPr marL="28575" marR="28575" marT="19050" marB="19050"/>
                </a:tc>
                <a:extLst>
                  <a:ext uri="{0D108BD9-81ED-4DB2-BD59-A6C34878D82A}">
                    <a16:rowId xmlns:a16="http://schemas.microsoft.com/office/drawing/2014/main" val="1690905278"/>
                  </a:ext>
                </a:extLst>
              </a:tr>
              <a:tr h="180927">
                <a:tc>
                  <a:txBody>
                    <a:bodyPr/>
                    <a:lstStyle/>
                    <a:p>
                      <a:pPr marL="0" marR="0" fontAlgn="t">
                        <a:spcBef>
                          <a:spcPts val="0"/>
                        </a:spcBef>
                        <a:spcAft>
                          <a:spcPts val="0"/>
                        </a:spcAft>
                      </a:pPr>
                      <a:r>
                        <a:rPr lang="en-US" sz="800">
                          <a:effectLst/>
                          <a:hlinkClick r:id="rId7"/>
                        </a:rPr>
                        <a:t>CoreOS</a:t>
                      </a:r>
                      <a:endParaRPr lang="en-US" sz="800">
                        <a:effectLst/>
                      </a:endParaRPr>
                    </a:p>
                  </a:txBody>
                  <a:tcPr marL="28575" marR="28575" marT="19050" marB="19050"/>
                </a:tc>
                <a:tc>
                  <a:txBody>
                    <a:bodyPr/>
                    <a:lstStyle/>
                    <a:p>
                      <a:pPr marL="0" marR="0" fontAlgn="t">
                        <a:spcBef>
                          <a:spcPts val="0"/>
                        </a:spcBef>
                        <a:spcAft>
                          <a:spcPts val="0"/>
                        </a:spcAft>
                      </a:pPr>
                      <a:r>
                        <a:rPr lang="en-US" sz="800" dirty="0">
                          <a:effectLst/>
                        </a:rPr>
                        <a:t>494.4.0+</a:t>
                      </a:r>
                      <a:endParaRPr lang="en-US" sz="800" dirty="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Source code: </a:t>
                      </a:r>
                      <a:r>
                        <a:rPr lang="en-US" sz="800">
                          <a:effectLst/>
                          <a:hlinkClick r:id="rId8"/>
                        </a:rPr>
                        <a:t>GitHub</a:t>
                      </a:r>
                      <a:endParaRPr lang="en-US" sz="800">
                        <a:effectLst/>
                        <a:latin typeface="segoe-ui_normal"/>
                      </a:endParaRPr>
                    </a:p>
                  </a:txBody>
                  <a:tcPr marL="28575" marR="28575" marT="19050" marB="19050"/>
                </a:tc>
                <a:extLst>
                  <a:ext uri="{0D108BD9-81ED-4DB2-BD59-A6C34878D82A}">
                    <a16:rowId xmlns:a16="http://schemas.microsoft.com/office/drawing/2014/main" val="4256988583"/>
                  </a:ext>
                </a:extLst>
              </a:tr>
              <a:tr h="319778">
                <a:tc>
                  <a:txBody>
                    <a:bodyPr/>
                    <a:lstStyle/>
                    <a:p>
                      <a:pPr marL="0" marR="0" fontAlgn="t">
                        <a:spcBef>
                          <a:spcPts val="0"/>
                        </a:spcBef>
                        <a:spcAft>
                          <a:spcPts val="0"/>
                        </a:spcAft>
                      </a:pPr>
                      <a:r>
                        <a:rPr lang="en-US" sz="800">
                          <a:effectLst/>
                        </a:rPr>
                        <a:t>Debian</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Debian 7.9+, 8.2+</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dirty="0">
                          <a:effectLst/>
                        </a:rPr>
                        <a:t>Package: In repo under "</a:t>
                      </a:r>
                      <a:r>
                        <a:rPr lang="en-US" sz="800" dirty="0" err="1">
                          <a:effectLst/>
                        </a:rPr>
                        <a:t>waagent</a:t>
                      </a:r>
                      <a:r>
                        <a:rPr lang="en-US" sz="800" dirty="0">
                          <a:effectLst/>
                        </a:rPr>
                        <a:t>" </a:t>
                      </a:r>
                    </a:p>
                    <a:p>
                      <a:pPr marL="0" marR="0" fontAlgn="t">
                        <a:spcBef>
                          <a:spcPts val="0"/>
                        </a:spcBef>
                        <a:spcAft>
                          <a:spcPts val="0"/>
                        </a:spcAft>
                      </a:pPr>
                      <a:r>
                        <a:rPr lang="en-US" sz="800" dirty="0">
                          <a:effectLst/>
                        </a:rPr>
                        <a:t>Source code: </a:t>
                      </a:r>
                      <a:r>
                        <a:rPr lang="en-US" sz="800" dirty="0">
                          <a:effectLst/>
                          <a:hlinkClick r:id="rId6"/>
                        </a:rPr>
                        <a:t>GitHub</a:t>
                      </a:r>
                      <a:endParaRPr lang="en-US" sz="800" dirty="0">
                        <a:effectLst/>
                        <a:latin typeface="segoe-ui_normal"/>
                      </a:endParaRPr>
                    </a:p>
                  </a:txBody>
                  <a:tcPr marL="28575" marR="28575" marT="19050" marB="19050"/>
                </a:tc>
                <a:extLst>
                  <a:ext uri="{0D108BD9-81ED-4DB2-BD59-A6C34878D82A}">
                    <a16:rowId xmlns:a16="http://schemas.microsoft.com/office/drawing/2014/main" val="3949175396"/>
                  </a:ext>
                </a:extLst>
              </a:tr>
              <a:tr h="319778">
                <a:tc>
                  <a:txBody>
                    <a:bodyPr/>
                    <a:lstStyle/>
                    <a:p>
                      <a:pPr marL="0" marR="0" fontAlgn="t">
                        <a:spcBef>
                          <a:spcPts val="0"/>
                        </a:spcBef>
                        <a:spcAft>
                          <a:spcPts val="0"/>
                        </a:spcAft>
                      </a:pPr>
                      <a:r>
                        <a:rPr lang="en-US" sz="800">
                          <a:effectLst/>
                        </a:rPr>
                        <a:t>Oracle Linux</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6.4+, 7.0+</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Package: In repo under "WALinuxAgent" </a:t>
                      </a:r>
                    </a:p>
                    <a:p>
                      <a:pPr marL="0" marR="0" fontAlgn="t">
                        <a:spcBef>
                          <a:spcPts val="0"/>
                        </a:spcBef>
                        <a:spcAft>
                          <a:spcPts val="0"/>
                        </a:spcAft>
                      </a:pPr>
                      <a:r>
                        <a:rPr lang="en-US" sz="800">
                          <a:effectLst/>
                        </a:rPr>
                        <a:t>Source code: </a:t>
                      </a:r>
                      <a:r>
                        <a:rPr lang="en-US" sz="800">
                          <a:effectLst/>
                          <a:hlinkClick r:id="rId9"/>
                        </a:rPr>
                        <a:t>GitHub</a:t>
                      </a:r>
                      <a:endParaRPr lang="en-US" sz="800">
                        <a:effectLst/>
                        <a:latin typeface="segoe-ui_normal"/>
                      </a:endParaRPr>
                    </a:p>
                  </a:txBody>
                  <a:tcPr marL="28575" marR="28575" marT="19050" marB="19050"/>
                </a:tc>
                <a:extLst>
                  <a:ext uri="{0D108BD9-81ED-4DB2-BD59-A6C34878D82A}">
                    <a16:rowId xmlns:a16="http://schemas.microsoft.com/office/drawing/2014/main" val="1721527871"/>
                  </a:ext>
                </a:extLst>
              </a:tr>
              <a:tr h="319778">
                <a:tc>
                  <a:txBody>
                    <a:bodyPr/>
                    <a:lstStyle/>
                    <a:p>
                      <a:pPr marL="0" marR="0" fontAlgn="t">
                        <a:spcBef>
                          <a:spcPts val="0"/>
                        </a:spcBef>
                        <a:spcAft>
                          <a:spcPts val="0"/>
                        </a:spcAft>
                      </a:pPr>
                      <a:r>
                        <a:rPr lang="en-US" sz="800">
                          <a:effectLst/>
                        </a:rPr>
                        <a:t>Red Hat Enterprise Linux</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RHEL 6.7+, 7.1+</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Package: In repo under "WALinuxAgent" </a:t>
                      </a:r>
                    </a:p>
                    <a:p>
                      <a:pPr marL="0" marR="0" fontAlgn="t">
                        <a:spcBef>
                          <a:spcPts val="0"/>
                        </a:spcBef>
                        <a:spcAft>
                          <a:spcPts val="0"/>
                        </a:spcAft>
                      </a:pPr>
                      <a:r>
                        <a:rPr lang="en-US" sz="800">
                          <a:effectLst/>
                        </a:rPr>
                        <a:t>Source code: </a:t>
                      </a:r>
                      <a:r>
                        <a:rPr lang="en-US" sz="800">
                          <a:effectLst/>
                          <a:hlinkClick r:id="rId6"/>
                        </a:rPr>
                        <a:t>GitHub</a:t>
                      </a:r>
                      <a:endParaRPr lang="en-US" sz="800">
                        <a:effectLst/>
                        <a:latin typeface="segoe-ui_normal"/>
                      </a:endParaRPr>
                    </a:p>
                  </a:txBody>
                  <a:tcPr marL="28575" marR="28575" marT="19050" marB="19050"/>
                </a:tc>
                <a:extLst>
                  <a:ext uri="{0D108BD9-81ED-4DB2-BD59-A6C34878D82A}">
                    <a16:rowId xmlns:a16="http://schemas.microsoft.com/office/drawing/2014/main" val="3253716526"/>
                  </a:ext>
                </a:extLst>
              </a:tr>
              <a:tr h="736331">
                <a:tc>
                  <a:txBody>
                    <a:bodyPr/>
                    <a:lstStyle/>
                    <a:p>
                      <a:pPr marL="0" marR="0" fontAlgn="t">
                        <a:spcBef>
                          <a:spcPts val="0"/>
                        </a:spcBef>
                        <a:spcAft>
                          <a:spcPts val="0"/>
                        </a:spcAft>
                      </a:pPr>
                      <a:r>
                        <a:rPr lang="en-US" sz="800">
                          <a:effectLst/>
                        </a:rPr>
                        <a:t>SUSE Linux Enterprise</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SLES/SLES for SAP</a:t>
                      </a:r>
                    </a:p>
                    <a:p>
                      <a:pPr marL="0" marR="0" fontAlgn="t">
                        <a:spcBef>
                          <a:spcPts val="0"/>
                        </a:spcBef>
                        <a:spcAft>
                          <a:spcPts val="0"/>
                        </a:spcAft>
                      </a:pPr>
                      <a:r>
                        <a:rPr lang="en-US" sz="800">
                          <a:effectLst/>
                        </a:rPr>
                        <a:t>11 SP4</a:t>
                      </a:r>
                    </a:p>
                    <a:p>
                      <a:pPr marL="0" marR="0" fontAlgn="t">
                        <a:spcBef>
                          <a:spcPts val="0"/>
                        </a:spcBef>
                        <a:spcAft>
                          <a:spcPts val="0"/>
                        </a:spcAft>
                      </a:pPr>
                      <a:r>
                        <a:rPr lang="en-US" sz="800">
                          <a:effectLst/>
                        </a:rPr>
                        <a:t>12 SP1+</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Package:</a:t>
                      </a:r>
                    </a:p>
                    <a:p>
                      <a:pPr marL="0" marR="0" fontAlgn="t">
                        <a:spcBef>
                          <a:spcPts val="0"/>
                        </a:spcBef>
                        <a:spcAft>
                          <a:spcPts val="0"/>
                        </a:spcAft>
                      </a:pPr>
                      <a:r>
                        <a:rPr lang="en-US" sz="800">
                          <a:effectLst/>
                        </a:rPr>
                        <a:t>for 11 in </a:t>
                      </a:r>
                      <a:r>
                        <a:rPr lang="en-US" sz="800">
                          <a:effectLst/>
                          <a:hlinkClick r:id="rId10"/>
                        </a:rPr>
                        <a:t>Cloud:Tools</a:t>
                      </a:r>
                      <a:r>
                        <a:rPr lang="en-US" sz="800">
                          <a:effectLst/>
                        </a:rPr>
                        <a:t> repo</a:t>
                      </a:r>
                    </a:p>
                    <a:p>
                      <a:pPr marL="0" marR="0" fontAlgn="t">
                        <a:spcBef>
                          <a:spcPts val="0"/>
                        </a:spcBef>
                        <a:spcAft>
                          <a:spcPts val="0"/>
                        </a:spcAft>
                      </a:pPr>
                      <a:r>
                        <a:rPr lang="en-US" sz="800">
                          <a:effectLst/>
                        </a:rPr>
                        <a:t>for 12 included in "Public Cloud" Module under "python-azure-agent"</a:t>
                      </a:r>
                    </a:p>
                    <a:p>
                      <a:pPr marL="0" marR="0" fontAlgn="t">
                        <a:spcBef>
                          <a:spcPts val="0"/>
                        </a:spcBef>
                        <a:spcAft>
                          <a:spcPts val="0"/>
                        </a:spcAft>
                      </a:pPr>
                      <a:r>
                        <a:rPr lang="en-US" sz="800">
                          <a:effectLst/>
                        </a:rPr>
                        <a:t>Source code: </a:t>
                      </a:r>
                      <a:r>
                        <a:rPr lang="en-US" sz="800">
                          <a:effectLst/>
                          <a:hlinkClick r:id="rId9"/>
                        </a:rPr>
                        <a:t>GitHub</a:t>
                      </a:r>
                      <a:endParaRPr lang="en-US" sz="800">
                        <a:effectLst/>
                        <a:latin typeface="segoe-ui_normal"/>
                      </a:endParaRPr>
                    </a:p>
                  </a:txBody>
                  <a:tcPr marL="28575" marR="28575" marT="19050" marB="19050"/>
                </a:tc>
                <a:extLst>
                  <a:ext uri="{0D108BD9-81ED-4DB2-BD59-A6C34878D82A}">
                    <a16:rowId xmlns:a16="http://schemas.microsoft.com/office/drawing/2014/main" val="2953683558"/>
                  </a:ext>
                </a:extLst>
              </a:tr>
              <a:tr h="458629">
                <a:tc>
                  <a:txBody>
                    <a:bodyPr/>
                    <a:lstStyle/>
                    <a:p>
                      <a:pPr marL="0" marR="0" fontAlgn="t">
                        <a:spcBef>
                          <a:spcPts val="0"/>
                        </a:spcBef>
                        <a:spcAft>
                          <a:spcPts val="0"/>
                        </a:spcAft>
                      </a:pPr>
                      <a:r>
                        <a:rPr lang="en-US" sz="800">
                          <a:effectLst/>
                        </a:rPr>
                        <a:t>openSUSE</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openSUSE Leap 42.1+</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In kernel</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Package: In </a:t>
                      </a:r>
                      <a:r>
                        <a:rPr lang="en-US" sz="800">
                          <a:effectLst/>
                          <a:hlinkClick r:id="rId10"/>
                        </a:rPr>
                        <a:t>Cloud:Tools</a:t>
                      </a:r>
                      <a:r>
                        <a:rPr lang="en-US" sz="800">
                          <a:effectLst/>
                        </a:rPr>
                        <a:t> repo under "python-azure-agent" </a:t>
                      </a:r>
                    </a:p>
                    <a:p>
                      <a:pPr marL="0" marR="0" fontAlgn="t">
                        <a:spcBef>
                          <a:spcPts val="0"/>
                        </a:spcBef>
                        <a:spcAft>
                          <a:spcPts val="0"/>
                        </a:spcAft>
                      </a:pPr>
                      <a:r>
                        <a:rPr lang="en-US" sz="800">
                          <a:effectLst/>
                        </a:rPr>
                        <a:t>Source code: </a:t>
                      </a:r>
                      <a:r>
                        <a:rPr lang="en-US" sz="800">
                          <a:effectLst/>
                          <a:hlinkClick r:id="rId6"/>
                        </a:rPr>
                        <a:t>GitHub</a:t>
                      </a:r>
                      <a:endParaRPr lang="en-US" sz="800">
                        <a:effectLst/>
                        <a:latin typeface="segoe-ui_normal"/>
                      </a:endParaRPr>
                    </a:p>
                  </a:txBody>
                  <a:tcPr marL="28575" marR="28575" marT="19050" marB="19050"/>
                </a:tc>
                <a:extLst>
                  <a:ext uri="{0D108BD9-81ED-4DB2-BD59-A6C34878D82A}">
                    <a16:rowId xmlns:a16="http://schemas.microsoft.com/office/drawing/2014/main" val="3720528050"/>
                  </a:ext>
                </a:extLst>
              </a:tr>
              <a:tr h="319778">
                <a:tc>
                  <a:txBody>
                    <a:bodyPr/>
                    <a:lstStyle/>
                    <a:p>
                      <a:pPr marL="0" marR="0" fontAlgn="t">
                        <a:spcBef>
                          <a:spcPts val="0"/>
                        </a:spcBef>
                        <a:spcAft>
                          <a:spcPts val="0"/>
                        </a:spcAft>
                      </a:pPr>
                      <a:r>
                        <a:rPr lang="en-US" sz="800">
                          <a:effectLst/>
                        </a:rPr>
                        <a:t>Ubuntu</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a:effectLst/>
                        </a:rPr>
                        <a:t>Ubuntu 12.04, 14.04, 16.04, 16.10</a:t>
                      </a:r>
                      <a:endParaRPr lang="en-US" sz="80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dirty="0">
                          <a:effectLst/>
                        </a:rPr>
                        <a:t>In kernel</a:t>
                      </a:r>
                      <a:endParaRPr lang="en-US" sz="800" dirty="0">
                        <a:solidFill>
                          <a:srgbClr val="D5D5D5"/>
                        </a:solidFill>
                        <a:effectLst/>
                        <a:latin typeface="segoe-ui_normal"/>
                      </a:endParaRPr>
                    </a:p>
                  </a:txBody>
                  <a:tcPr marL="28575" marR="28575" marT="19050" marB="19050"/>
                </a:tc>
                <a:tc>
                  <a:txBody>
                    <a:bodyPr/>
                    <a:lstStyle/>
                    <a:p>
                      <a:pPr marL="0" marR="0" fontAlgn="t">
                        <a:spcBef>
                          <a:spcPts val="0"/>
                        </a:spcBef>
                        <a:spcAft>
                          <a:spcPts val="0"/>
                        </a:spcAft>
                      </a:pPr>
                      <a:r>
                        <a:rPr lang="en-US" sz="800" dirty="0">
                          <a:effectLst/>
                        </a:rPr>
                        <a:t>Package: In repo under "</a:t>
                      </a:r>
                      <a:r>
                        <a:rPr lang="en-US" sz="800" dirty="0" err="1">
                          <a:effectLst/>
                        </a:rPr>
                        <a:t>walinuxagent</a:t>
                      </a:r>
                      <a:r>
                        <a:rPr lang="en-US" sz="800" dirty="0">
                          <a:effectLst/>
                        </a:rPr>
                        <a:t>" </a:t>
                      </a:r>
                    </a:p>
                    <a:p>
                      <a:pPr marL="0" marR="0" fontAlgn="t">
                        <a:spcBef>
                          <a:spcPts val="0"/>
                        </a:spcBef>
                        <a:spcAft>
                          <a:spcPts val="0"/>
                        </a:spcAft>
                      </a:pPr>
                      <a:r>
                        <a:rPr lang="en-US" sz="800" dirty="0">
                          <a:effectLst/>
                        </a:rPr>
                        <a:t>Source code: </a:t>
                      </a:r>
                      <a:r>
                        <a:rPr lang="en-US" sz="800" dirty="0">
                          <a:effectLst/>
                          <a:hlinkClick r:id="rId6"/>
                        </a:rPr>
                        <a:t>GitHub</a:t>
                      </a:r>
                      <a:endParaRPr lang="en-US" sz="800" dirty="0">
                        <a:effectLst/>
                        <a:latin typeface="segoe-ui_normal"/>
                      </a:endParaRPr>
                    </a:p>
                  </a:txBody>
                  <a:tcPr marL="28575" marR="28575" marT="19050" marB="19050"/>
                </a:tc>
                <a:extLst>
                  <a:ext uri="{0D108BD9-81ED-4DB2-BD59-A6C34878D82A}">
                    <a16:rowId xmlns:a16="http://schemas.microsoft.com/office/drawing/2014/main" val="3597819869"/>
                  </a:ext>
                </a:extLst>
              </a:tr>
            </a:tbl>
          </a:graphicData>
        </a:graphic>
      </p:graphicFrame>
      <p:sp>
        <p:nvSpPr>
          <p:cNvPr id="6" name="Rectangle 5"/>
          <p:cNvSpPr/>
          <p:nvPr/>
        </p:nvSpPr>
        <p:spPr>
          <a:xfrm>
            <a:off x="4455595" y="994547"/>
            <a:ext cx="3466276" cy="623239"/>
          </a:xfrm>
          <a:prstGeom prst="rect">
            <a:avLst/>
          </a:prstGeom>
        </p:spPr>
        <p:txBody>
          <a:bodyPr wrap="square" lIns="68574" tIns="34286" rIns="68574" bIns="34286">
            <a:spAutoFit/>
          </a:bodyPr>
          <a:lstStyle/>
          <a:p>
            <a:pPr algn="ctr"/>
            <a:r>
              <a:rPr lang="en-US" dirty="0">
                <a:solidFill>
                  <a:schemeClr val="tx1">
                    <a:lumMod val="50000"/>
                  </a:schemeClr>
                </a:solidFill>
                <a:latin typeface="Segoe UI Light" panose="020B0502040204020203" pitchFamily="34" charset="0"/>
                <a:cs typeface="Segoe UI Light" panose="020B0502040204020203" pitchFamily="34" charset="0"/>
              </a:rPr>
              <a:t>Linux distributions and versions supported on Azure</a:t>
            </a:r>
            <a:endParaRPr lang="x-none" dirty="0">
              <a:solidFill>
                <a:schemeClr val="tx1">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91445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4294967295"/>
          </p:nvPr>
        </p:nvSpPr>
        <p:spPr>
          <a:xfrm>
            <a:off x="0" y="1189037"/>
            <a:ext cx="8740775" cy="4675431"/>
          </a:xfrm>
        </p:spPr>
        <p:txBody>
          <a:bodyPr>
            <a:normAutofit/>
          </a:bodyPr>
          <a:lstStyle/>
          <a:p>
            <a:r>
              <a:rPr lang="en-US" dirty="0">
                <a:solidFill>
                  <a:schemeClr val="tx1">
                    <a:lumMod val="50000"/>
                  </a:schemeClr>
                </a:solidFill>
              </a:rPr>
              <a:t>Resize VMs (Scale up or down)</a:t>
            </a:r>
          </a:p>
          <a:p>
            <a:pPr lvl="1"/>
            <a:r>
              <a:rPr lang="en-US" dirty="0">
                <a:solidFill>
                  <a:schemeClr val="tx1">
                    <a:lumMod val="50000"/>
                  </a:schemeClr>
                </a:solidFill>
              </a:rPr>
              <a:t>Offline operation</a:t>
            </a:r>
          </a:p>
          <a:p>
            <a:pPr lvl="1"/>
            <a:r>
              <a:rPr lang="en-US" dirty="0">
                <a:solidFill>
                  <a:schemeClr val="tx1">
                    <a:lumMod val="50000"/>
                  </a:schemeClr>
                </a:solidFill>
              </a:rPr>
              <a:t>Just a reboot if in a cluster that supports new size</a:t>
            </a:r>
          </a:p>
          <a:p>
            <a:pPr lvl="1"/>
            <a:r>
              <a:rPr lang="en-US" dirty="0">
                <a:solidFill>
                  <a:schemeClr val="tx1">
                    <a:lumMod val="50000"/>
                  </a:schemeClr>
                </a:solidFill>
              </a:rPr>
              <a:t>Requires a deallocation if new size is not supported in the cluster (a little longer)</a:t>
            </a:r>
          </a:p>
          <a:p>
            <a:r>
              <a:rPr lang="en-US" dirty="0">
                <a:solidFill>
                  <a:schemeClr val="tx1">
                    <a:lumMod val="50000"/>
                  </a:schemeClr>
                </a:solidFill>
              </a:rPr>
              <a:t>Scale In or Out</a:t>
            </a:r>
          </a:p>
          <a:p>
            <a:pPr lvl="1"/>
            <a:r>
              <a:rPr lang="en-US" dirty="0">
                <a:solidFill>
                  <a:schemeClr val="tx1">
                    <a:lumMod val="50000"/>
                  </a:schemeClr>
                </a:solidFill>
              </a:rPr>
              <a:t>You can create new instances of the VM based on platform images (max 1000) or your own custom images (max 100)</a:t>
            </a:r>
          </a:p>
          <a:p>
            <a:pPr lvl="2"/>
            <a:r>
              <a:rPr lang="en-US" dirty="0">
                <a:solidFill>
                  <a:schemeClr val="tx1">
                    <a:lumMod val="50000"/>
                  </a:schemeClr>
                </a:solidFill>
              </a:rPr>
              <a:t>Using VM Scale Sets </a:t>
            </a:r>
          </a:p>
          <a:p>
            <a:pPr lvl="2"/>
            <a:r>
              <a:rPr lang="en-US" dirty="0">
                <a:solidFill>
                  <a:schemeClr val="tx1">
                    <a:lumMod val="50000"/>
                  </a:schemeClr>
                </a:solidFill>
              </a:rPr>
              <a:t>Using Azure Automation</a:t>
            </a:r>
          </a:p>
          <a:p>
            <a:pPr lvl="2"/>
            <a:r>
              <a:rPr lang="en-US" dirty="0">
                <a:solidFill>
                  <a:schemeClr val="tx1">
                    <a:lumMod val="50000"/>
                  </a:schemeClr>
                </a:solidFill>
              </a:rPr>
              <a:t>Scheduled</a:t>
            </a:r>
          </a:p>
          <a:p>
            <a:pPr lvl="2"/>
            <a:r>
              <a:rPr lang="en-US" dirty="0">
                <a:solidFill>
                  <a:schemeClr val="tx1">
                    <a:lumMod val="50000"/>
                  </a:schemeClr>
                </a:solidFill>
              </a:rPr>
              <a:t>Azure </a:t>
            </a:r>
            <a:r>
              <a:rPr lang="en-US" dirty="0" err="1">
                <a:solidFill>
                  <a:schemeClr val="tx1">
                    <a:lumMod val="50000"/>
                  </a:schemeClr>
                </a:solidFill>
              </a:rPr>
              <a:t>Autoscale</a:t>
            </a:r>
            <a:endParaRPr lang="en-US" dirty="0">
              <a:solidFill>
                <a:schemeClr val="tx1">
                  <a:lumMod val="50000"/>
                </a:schemeClr>
              </a:solidFill>
            </a:endParaRPr>
          </a:p>
          <a:p>
            <a:pPr lvl="3"/>
            <a:r>
              <a:rPr lang="en-US" dirty="0">
                <a:solidFill>
                  <a:schemeClr val="tx1">
                    <a:lumMod val="50000"/>
                  </a:schemeClr>
                </a:solidFill>
              </a:rPr>
              <a:t>System Metrics (CPU, RAM, </a:t>
            </a:r>
            <a:r>
              <a:rPr lang="en-US" dirty="0" err="1">
                <a:solidFill>
                  <a:schemeClr val="tx1">
                    <a:lumMod val="50000"/>
                  </a:schemeClr>
                </a:solidFill>
              </a:rPr>
              <a:t>etc</a:t>
            </a:r>
            <a:r>
              <a:rPr lang="en-US" dirty="0">
                <a:solidFill>
                  <a:schemeClr val="tx1">
                    <a:lumMod val="50000"/>
                  </a:schemeClr>
                </a:solidFill>
              </a:rPr>
              <a:t>)</a:t>
            </a:r>
          </a:p>
          <a:p>
            <a:pPr lvl="3"/>
            <a:r>
              <a:rPr lang="en-US" dirty="0">
                <a:solidFill>
                  <a:schemeClr val="tx1">
                    <a:lumMod val="50000"/>
                  </a:schemeClr>
                </a:solidFill>
              </a:rPr>
              <a:t>Custom Metrics</a:t>
            </a:r>
          </a:p>
          <a:p>
            <a:pPr lvl="2"/>
            <a:endParaRPr lang="en-US" dirty="0">
              <a:solidFill>
                <a:schemeClr val="tx1">
                  <a:lumMod val="50000"/>
                </a:schemeClr>
              </a:solidFill>
            </a:endParaRPr>
          </a:p>
          <a:p>
            <a:pPr lvl="1"/>
            <a:endParaRPr lang="en-US" dirty="0">
              <a:solidFill>
                <a:schemeClr val="tx1">
                  <a:lumMod val="50000"/>
                </a:schemeClr>
              </a:solidFill>
            </a:endParaRPr>
          </a:p>
        </p:txBody>
      </p:sp>
    </p:spTree>
    <p:extLst>
      <p:ext uri="{BB962C8B-B14F-4D97-AF65-F5344CB8AC3E}">
        <p14:creationId xmlns:p14="http://schemas.microsoft.com/office/powerpoint/2010/main" val="2375109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3"/>
          <a:stretch>
            <a:fillRect/>
          </a:stretch>
        </p:blipFill>
        <p:spPr>
          <a:xfrm>
            <a:off x="5872164" y="3359224"/>
            <a:ext cx="3031808" cy="1781186"/>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4"/>
          <a:stretch>
            <a:fillRect/>
          </a:stretch>
        </p:blipFill>
        <p:spPr>
          <a:xfrm>
            <a:off x="5872164" y="1324540"/>
            <a:ext cx="3031807" cy="1240284"/>
          </a:xfrm>
          <a:prstGeom prst="rect">
            <a:avLst/>
          </a:prstGeom>
        </p:spPr>
      </p:pic>
      <p:sp>
        <p:nvSpPr>
          <p:cNvPr id="3" name="Title 2"/>
          <p:cNvSpPr>
            <a:spLocks noGrp="1"/>
          </p:cNvSpPr>
          <p:nvPr>
            <p:ph type="title"/>
          </p:nvPr>
        </p:nvSpPr>
        <p:spPr/>
        <p:txBody>
          <a:bodyPr vert="horz" wrap="square" lIns="68574" tIns="34286" rIns="68574" bIns="34286" rtlCol="0" anchor="ctr">
            <a:normAutofit/>
          </a:bodyPr>
          <a:lstStyle/>
          <a:p>
            <a:r>
              <a:rPr lang="en-US" sz="3000"/>
              <a:t>Virtual Machine Scale Sets</a:t>
            </a:r>
          </a:p>
        </p:txBody>
      </p:sp>
      <p:sp>
        <p:nvSpPr>
          <p:cNvPr id="2" name="Text Placeholder 1">
            <a:extLst>
              <a:ext uri="{FF2B5EF4-FFF2-40B4-BE49-F238E27FC236}">
                <a16:creationId xmlns:a16="http://schemas.microsoft.com/office/drawing/2014/main" id="{6EAF79FB-8A65-43C8-8C71-590AE64DA826}"/>
              </a:ext>
            </a:extLst>
          </p:cNvPr>
          <p:cNvSpPr>
            <a:spLocks noGrp="1"/>
          </p:cNvSpPr>
          <p:nvPr>
            <p:ph type="body" sz="quarter" idx="10"/>
          </p:nvPr>
        </p:nvSpPr>
        <p:spPr>
          <a:xfrm>
            <a:off x="201930" y="1189177"/>
            <a:ext cx="5530655" cy="5090624"/>
          </a:xfrm>
        </p:spPr>
        <p:txBody>
          <a:bodyPr/>
          <a:lstStyle/>
          <a:p>
            <a:pPr marL="252037" indent="-171434" defTabSz="685736"/>
            <a:r>
              <a:rPr lang="en-US" sz="2400" dirty="0">
                <a:solidFill>
                  <a:schemeClr val="tx1">
                    <a:lumMod val="50000"/>
                  </a:schemeClr>
                </a:solidFill>
              </a:rPr>
              <a:t>Deploy and manage VMs as a set</a:t>
            </a:r>
          </a:p>
          <a:p>
            <a:pPr marL="252037" indent="-171434" defTabSz="685736"/>
            <a:r>
              <a:rPr lang="en-US" sz="2400" dirty="0">
                <a:solidFill>
                  <a:schemeClr val="tx1">
                    <a:lumMod val="50000"/>
                  </a:schemeClr>
                </a:solidFill>
              </a:rPr>
              <a:t>An Azure Compute resource </a:t>
            </a:r>
            <a:r>
              <a:rPr lang="en-US" sz="2400" dirty="0" err="1">
                <a:solidFill>
                  <a:schemeClr val="tx1">
                    <a:lumMod val="50000"/>
                  </a:schemeClr>
                </a:solidFill>
              </a:rPr>
              <a:t>Microsoft.Compute</a:t>
            </a:r>
            <a:r>
              <a:rPr lang="en-US" sz="2400" dirty="0">
                <a:solidFill>
                  <a:schemeClr val="tx1">
                    <a:lumMod val="50000"/>
                  </a:schemeClr>
                </a:solidFill>
              </a:rPr>
              <a:t>/</a:t>
            </a:r>
            <a:r>
              <a:rPr lang="en-US" sz="2400" dirty="0" err="1">
                <a:solidFill>
                  <a:schemeClr val="tx1">
                    <a:lumMod val="50000"/>
                  </a:schemeClr>
                </a:solidFill>
              </a:rPr>
              <a:t>virtualMachineScaleSets</a:t>
            </a:r>
            <a:endParaRPr lang="en-US" sz="2400" dirty="0">
              <a:solidFill>
                <a:schemeClr val="tx1">
                  <a:lumMod val="50000"/>
                </a:schemeClr>
              </a:solidFill>
            </a:endParaRPr>
          </a:p>
          <a:p>
            <a:r>
              <a:rPr lang="en-US" sz="2400" dirty="0">
                <a:solidFill>
                  <a:schemeClr val="tx1">
                    <a:lumMod val="50000"/>
                  </a:schemeClr>
                </a:solidFill>
              </a:rPr>
              <a:t>Scale - Deploy identical resources </a:t>
            </a:r>
          </a:p>
          <a:p>
            <a:pPr lvl="1"/>
            <a:r>
              <a:rPr lang="en-US" sz="1600" dirty="0">
                <a:solidFill>
                  <a:schemeClr val="tx1">
                    <a:lumMod val="50000"/>
                  </a:schemeClr>
                </a:solidFill>
              </a:rPr>
              <a:t>Easily</a:t>
            </a:r>
          </a:p>
          <a:p>
            <a:pPr lvl="1"/>
            <a:r>
              <a:rPr lang="en-US" sz="1600" dirty="0">
                <a:solidFill>
                  <a:schemeClr val="tx1">
                    <a:lumMod val="50000"/>
                  </a:schemeClr>
                </a:solidFill>
              </a:rPr>
              <a:t>Rapidly</a:t>
            </a:r>
          </a:p>
          <a:p>
            <a:pPr lvl="1"/>
            <a:r>
              <a:rPr lang="en-US" sz="1600" dirty="0">
                <a:solidFill>
                  <a:schemeClr val="tx1">
                    <a:lumMod val="50000"/>
                  </a:schemeClr>
                </a:solidFill>
              </a:rPr>
              <a:t>At scale.. 10s – 10,000s of cores</a:t>
            </a:r>
          </a:p>
          <a:p>
            <a:r>
              <a:rPr lang="en-US" sz="2400" dirty="0">
                <a:solidFill>
                  <a:schemeClr val="tx1">
                    <a:lumMod val="50000"/>
                  </a:schemeClr>
                </a:solidFill>
              </a:rPr>
              <a:t>Low cost - Dynamically increase/decrease compute power to optimize costs</a:t>
            </a:r>
          </a:p>
          <a:p>
            <a:r>
              <a:rPr lang="en-US" sz="2400" dirty="0">
                <a:solidFill>
                  <a:schemeClr val="tx1">
                    <a:lumMod val="50000"/>
                  </a:schemeClr>
                </a:solidFill>
              </a:rPr>
              <a:t>Elasticity - Automatically scale to changing demand</a:t>
            </a:r>
          </a:p>
          <a:p>
            <a:endParaRPr lang="en-US" dirty="0"/>
          </a:p>
        </p:txBody>
      </p:sp>
    </p:spTree>
    <p:extLst>
      <p:ext uri="{BB962C8B-B14F-4D97-AF65-F5344CB8AC3E}">
        <p14:creationId xmlns:p14="http://schemas.microsoft.com/office/powerpoint/2010/main" val="331787734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type="body" sz="quarter" idx="10"/>
          </p:nvPr>
        </p:nvSpPr>
        <p:spPr>
          <a:xfrm>
            <a:off x="201930" y="1189177"/>
            <a:ext cx="8740142" cy="4780799"/>
          </a:xfrm>
        </p:spPr>
        <p:txBody>
          <a:bodyPr>
            <a:normAutofit/>
          </a:bodyPr>
          <a:lstStyle/>
          <a:p>
            <a:r>
              <a:rPr lang="en-US" dirty="0">
                <a:solidFill>
                  <a:schemeClr val="tx1">
                    <a:lumMod val="50000"/>
                  </a:schemeClr>
                </a:solidFill>
              </a:rPr>
              <a:t>Disks can be resized up to 4TB</a:t>
            </a:r>
          </a:p>
          <a:p>
            <a:r>
              <a:rPr lang="en-US" dirty="0">
                <a:solidFill>
                  <a:schemeClr val="tx1">
                    <a:lumMod val="50000"/>
                  </a:schemeClr>
                </a:solidFill>
              </a:rPr>
              <a:t>Managed Vs Unmanaged.</a:t>
            </a:r>
          </a:p>
          <a:p>
            <a:r>
              <a:rPr lang="en-US" dirty="0">
                <a:solidFill>
                  <a:schemeClr val="tx1">
                    <a:lumMod val="50000"/>
                  </a:schemeClr>
                </a:solidFill>
              </a:rPr>
              <a:t>Encryption </a:t>
            </a:r>
          </a:p>
          <a:p>
            <a:r>
              <a:rPr lang="en-US" dirty="0">
                <a:solidFill>
                  <a:schemeClr val="tx1">
                    <a:lumMod val="50000"/>
                  </a:schemeClr>
                </a:solidFill>
              </a:rPr>
              <a:t>Disk Caching</a:t>
            </a:r>
          </a:p>
          <a:p>
            <a:pPr lvl="1"/>
            <a:r>
              <a:rPr lang="en-US" dirty="0">
                <a:solidFill>
                  <a:schemeClr val="tx1">
                    <a:lumMod val="50000"/>
                  </a:schemeClr>
                </a:solidFill>
              </a:rPr>
              <a:t>None – for Write only and Write heavy (SQL Logs)</a:t>
            </a:r>
          </a:p>
          <a:p>
            <a:pPr lvl="1"/>
            <a:r>
              <a:rPr lang="en-US" dirty="0" err="1">
                <a:solidFill>
                  <a:schemeClr val="tx1">
                    <a:lumMod val="50000"/>
                  </a:schemeClr>
                </a:solidFill>
              </a:rPr>
              <a:t>ReadOnly</a:t>
            </a:r>
            <a:r>
              <a:rPr lang="en-US" dirty="0">
                <a:solidFill>
                  <a:schemeClr val="tx1">
                    <a:lumMod val="50000"/>
                  </a:schemeClr>
                </a:solidFill>
              </a:rPr>
              <a:t> – for Read only or read-intensive disks (SQL Data files)</a:t>
            </a:r>
          </a:p>
          <a:p>
            <a:pPr lvl="1"/>
            <a:r>
              <a:rPr lang="en-US" dirty="0" err="1">
                <a:solidFill>
                  <a:schemeClr val="tx1">
                    <a:lumMod val="50000"/>
                  </a:schemeClr>
                </a:solidFill>
              </a:rPr>
              <a:t>ReadWrite</a:t>
            </a:r>
            <a:r>
              <a:rPr lang="en-US" dirty="0">
                <a:solidFill>
                  <a:schemeClr val="tx1">
                    <a:lumMod val="50000"/>
                  </a:schemeClr>
                </a:solidFill>
              </a:rPr>
              <a:t> – for Operating System disks</a:t>
            </a:r>
          </a:p>
          <a:p>
            <a:pPr lvl="1"/>
            <a:endParaRPr lang="en-US" dirty="0">
              <a:solidFill>
                <a:schemeClr val="tx1">
                  <a:lumMod val="50000"/>
                </a:schemeClr>
              </a:solidFill>
            </a:endParaRPr>
          </a:p>
          <a:p>
            <a:pPr lvl="1"/>
            <a:endParaRPr lang="en-US" dirty="0">
              <a:solidFill>
                <a:schemeClr val="tx1">
                  <a:lumMod val="50000"/>
                </a:schemeClr>
              </a:solidFill>
            </a:endParaRPr>
          </a:p>
          <a:p>
            <a:endParaRPr lang="en-US" dirty="0">
              <a:solidFill>
                <a:schemeClr val="tx1">
                  <a:lumMod val="50000"/>
                </a:schemeClr>
              </a:solidFill>
            </a:endParaRPr>
          </a:p>
        </p:txBody>
      </p:sp>
    </p:spTree>
    <p:extLst>
      <p:ext uri="{BB962C8B-B14F-4D97-AF65-F5344CB8AC3E}">
        <p14:creationId xmlns:p14="http://schemas.microsoft.com/office/powerpoint/2010/main" val="277439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type="body" sz="quarter" idx="10"/>
          </p:nvPr>
        </p:nvSpPr>
        <p:spPr>
          <a:xfrm>
            <a:off x="201930" y="1189177"/>
            <a:ext cx="8740142" cy="4270845"/>
          </a:xfrm>
        </p:spPr>
        <p:txBody>
          <a:bodyPr>
            <a:normAutofit/>
          </a:bodyPr>
          <a:lstStyle/>
          <a:p>
            <a:r>
              <a:rPr lang="en-US" b="1" dirty="0">
                <a:solidFill>
                  <a:schemeClr val="tx1">
                    <a:lumMod val="50000"/>
                  </a:schemeClr>
                </a:solidFill>
              </a:rPr>
              <a:t>Images are representations of your VM that you can use to create more instances of the VM</a:t>
            </a:r>
          </a:p>
          <a:p>
            <a:pPr lvl="1"/>
            <a:r>
              <a:rPr lang="en-US" dirty="0">
                <a:solidFill>
                  <a:schemeClr val="tx1">
                    <a:lumMod val="50000"/>
                  </a:schemeClr>
                </a:solidFill>
              </a:rPr>
              <a:t>You can capture an Image of a VM and it will include all the disks</a:t>
            </a:r>
          </a:p>
          <a:p>
            <a:pPr lvl="1"/>
            <a:r>
              <a:rPr lang="en-US" dirty="0">
                <a:solidFill>
                  <a:schemeClr val="tx1">
                    <a:lumMod val="50000"/>
                  </a:schemeClr>
                </a:solidFill>
              </a:rPr>
              <a:t>Snapshots only capture one disk at a time.</a:t>
            </a:r>
          </a:p>
          <a:p>
            <a:pPr lvl="1"/>
            <a:endParaRPr lang="en-US" b="1" dirty="0">
              <a:solidFill>
                <a:schemeClr val="tx1">
                  <a:lumMod val="50000"/>
                </a:schemeClr>
              </a:solidFill>
            </a:endParaRPr>
          </a:p>
          <a:p>
            <a:r>
              <a:rPr lang="en-US" b="1" dirty="0">
                <a:solidFill>
                  <a:schemeClr val="tx1">
                    <a:lumMod val="50000"/>
                  </a:schemeClr>
                </a:solidFill>
              </a:rPr>
              <a:t>Disk Snapshots let you capture current state copies of your disks.</a:t>
            </a:r>
          </a:p>
          <a:p>
            <a:pPr lvl="1"/>
            <a:r>
              <a:rPr lang="en-US" dirty="0">
                <a:solidFill>
                  <a:schemeClr val="tx1">
                    <a:lumMod val="50000"/>
                  </a:schemeClr>
                </a:solidFill>
              </a:rPr>
              <a:t>Managed Disks: Take Snapshots of the disk </a:t>
            </a:r>
          </a:p>
          <a:p>
            <a:pPr lvl="1"/>
            <a:r>
              <a:rPr lang="en-US" dirty="0">
                <a:solidFill>
                  <a:schemeClr val="tx1">
                    <a:lumMod val="50000"/>
                  </a:schemeClr>
                </a:solidFill>
              </a:rPr>
              <a:t>Unmanaged Disks: Take Snapshots of the underlying VHD blob</a:t>
            </a:r>
            <a:endParaRPr lang="en-US" b="1" dirty="0">
              <a:solidFill>
                <a:schemeClr val="tx1">
                  <a:lumMod val="50000"/>
                </a:schemeClr>
              </a:solidFill>
            </a:endParaRPr>
          </a:p>
          <a:p>
            <a:pPr lvl="1"/>
            <a:endParaRPr lang="en-US" b="1" dirty="0">
              <a:solidFill>
                <a:schemeClr val="tx1">
                  <a:lumMod val="50000"/>
                </a:schemeClr>
              </a:solidFill>
            </a:endParaRPr>
          </a:p>
          <a:p>
            <a:pPr marL="342868" lvl="1" indent="0">
              <a:buNone/>
            </a:pPr>
            <a:endParaRPr lang="en-US" dirty="0">
              <a:solidFill>
                <a:schemeClr val="tx1">
                  <a:lumMod val="50000"/>
                </a:schemeClr>
              </a:solidFill>
            </a:endParaRPr>
          </a:p>
          <a:p>
            <a:endParaRPr lang="en-US" dirty="0">
              <a:solidFill>
                <a:schemeClr val="tx1">
                  <a:lumMod val="50000"/>
                </a:schemeClr>
              </a:solidFill>
            </a:endParaRPr>
          </a:p>
        </p:txBody>
      </p:sp>
    </p:spTree>
    <p:extLst>
      <p:ext uri="{BB962C8B-B14F-4D97-AF65-F5344CB8AC3E}">
        <p14:creationId xmlns:p14="http://schemas.microsoft.com/office/powerpoint/2010/main" val="9127068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402021" y="1118155"/>
            <a:ext cx="8540919" cy="692498"/>
          </a:xfrm>
        </p:spPr>
        <p:txBody>
          <a:bodyPr>
            <a:normAutofit fontScale="90000"/>
          </a:bodyPr>
          <a:lstStyle/>
          <a:p>
            <a:r>
              <a:rPr lang="en-US" sz="45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01060" y="2514962"/>
            <a:ext cx="8741880" cy="3481437"/>
          </a:xfrm>
        </p:spPr>
        <p:txBody>
          <a:bodyPr/>
          <a:lstStyle/>
          <a:p>
            <a:r>
              <a:rPr lang="en-US"/>
              <a:t>You can easily increase the size of existing disks. For example, you might want to increase the size of a 30-GB disk to 128 GB, or even to 4 TB. Or, you might want to convert your P20 disk to a P30 disk because you need more capacity or more IOPS and throughput.</a:t>
            </a:r>
            <a:endParaRPr lang="en-US" dirty="0"/>
          </a:p>
        </p:txBody>
      </p:sp>
    </p:spTree>
    <p:extLst>
      <p:ext uri="{BB962C8B-B14F-4D97-AF65-F5344CB8AC3E}">
        <p14:creationId xmlns:p14="http://schemas.microsoft.com/office/powerpoint/2010/main" val="271017344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a:t>
            </a:r>
          </a:p>
        </p:txBody>
      </p:sp>
    </p:spTree>
    <p:extLst>
      <p:ext uri="{BB962C8B-B14F-4D97-AF65-F5344CB8AC3E}">
        <p14:creationId xmlns:p14="http://schemas.microsoft.com/office/powerpoint/2010/main" val="11765346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D</a:t>
                </a:r>
              </a:p>
            </p:txBody>
          </p:sp>
        </p:grpSp>
      </p:grpSp>
      <p:sp>
        <p:nvSpPr>
          <p:cNvPr id="3" name="Title 2"/>
          <p:cNvSpPr>
            <a:spLocks noGrp="1"/>
          </p:cNvSpPr>
          <p:nvPr>
            <p:ph type="title"/>
          </p:nvPr>
        </p:nvSpPr>
        <p:spPr/>
        <p:txBody>
          <a:bodyPr/>
          <a:lstStyle/>
          <a:p>
            <a:r>
              <a:rPr lang="en-US" dirty="0">
                <a:solidFill>
                  <a:schemeClr val="tx1">
                    <a:lumMod val="50000"/>
                  </a:schemeClr>
                </a:solidFill>
              </a:rPr>
              <a:t>Azure VM Sizes</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N</a:t>
                </a:r>
                <a:r>
                  <a:rPr lang="en-US" sz="2325" kern="0" dirty="0">
                    <a:solidFill>
                      <a:srgbClr val="353535"/>
                    </a:solidFill>
                    <a:ea typeface="Segoe UI" pitchFamily="34" charset="0"/>
                    <a:cs typeface="Segoe UI" pitchFamily="34" charset="0"/>
                  </a:rPr>
                  <a:t>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ea typeface="Segoe UI" pitchFamily="34" charset="0"/>
                    <a:cs typeface="Segoe UI" pitchFamily="34" charset="0"/>
                  </a:rPr>
                  <a:t>N</a:t>
                </a:r>
                <a:r>
                  <a:rPr lang="en-US" sz="2325" kern="0" dirty="0">
                    <a:solidFill>
                      <a:srgbClr val="353535"/>
                    </a:solidFill>
                    <a:ea typeface="Segoe UI" pitchFamily="34" charset="0"/>
                    <a:cs typeface="Segoe UI" pitchFamily="34" charset="0"/>
                  </a:rPr>
                  <a:t>V</a:t>
                </a:r>
              </a:p>
            </p:txBody>
          </p:sp>
        </p:grpSp>
      </p:grpSp>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ea typeface="Segoe UI" pitchFamily="34" charset="0"/>
                <a:cs typeface="Segoe UI" pitchFamily="34" charset="0"/>
              </a:rPr>
              <a:t>SAP</a:t>
            </a:r>
            <a:endParaRPr lang="en-US" sz="2625" kern="0" dirty="0">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4528633"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4954408"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5609522"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5960614"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a:t>
            </a:r>
            <a:r>
              <a:rPr lang="en-US" sz="1500" kern="0" dirty="0">
                <a:ea typeface="Segoe UI" pitchFamily="34" charset="0"/>
                <a:cs typeface="Segoe UI" pitchFamily="34" charset="0"/>
              </a:rPr>
              <a:t>Cv</a:t>
            </a:r>
            <a:r>
              <a:rPr lang="en-US" sz="1500" kern="0" dirty="0">
                <a:solidFill>
                  <a:srgbClr val="353535"/>
                </a:solidFill>
                <a:ea typeface="Segoe UI" pitchFamily="34" charset="0"/>
                <a:cs typeface="Segoe UI" pitchFamily="34" charset="0"/>
              </a:rPr>
              <a:t>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802874"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7228669"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8000112" y="4755362"/>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383527" y="4868698"/>
            <a:ext cx="607031" cy="317171"/>
          </a:xfrm>
          <a:prstGeom prst="rect">
            <a:avLst/>
          </a:prstGeom>
        </p:spPr>
        <p:txBody>
          <a:bodyPr wrap="none" lIns="67217" tIns="33608" rIns="67217" bIns="33608">
            <a:spAutoFit/>
          </a:bodyPr>
          <a:lstStyle/>
          <a:p>
            <a:pPr algn="ctr" defTabSz="684921">
              <a:lnSpc>
                <a:spcPct val="90000"/>
              </a:lnSpc>
              <a:defRPr/>
            </a:pPr>
            <a:r>
              <a:rPr lang="en-US" kern="0" dirty="0">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5391636"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6514853"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718952" y="466764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810572" y="464515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25" dirty="0"/>
              <a:t> Azure Resource Manager (ARM)</a:t>
            </a:r>
          </a:p>
        </p:txBody>
      </p:sp>
      <p:sp>
        <p:nvSpPr>
          <p:cNvPr id="3" name="Subtitle 2"/>
          <p:cNvSpPr>
            <a:spLocks noGrp="1"/>
          </p:cNvSpPr>
          <p:nvPr>
            <p:ph type="body" sz="quarter" idx="10"/>
          </p:nvPr>
        </p:nvSpPr>
        <p:spPr>
          <a:xfrm>
            <a:off x="325141" y="289512"/>
            <a:ext cx="5261455" cy="6955349"/>
          </a:xfrm>
          <a:no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34451" tIns="107561" rIns="134451" bIns="107561" rtlCol="0" anchor="ctr">
            <a:noAutofit/>
          </a:bodyPr>
          <a:lstStyle/>
          <a:p>
            <a:pPr marL="214739" indent="-214739">
              <a:lnSpc>
                <a:spcPct val="100000"/>
              </a:lnSpc>
              <a:spcBef>
                <a:spcPts val="0"/>
              </a:spcBef>
              <a:spcAft>
                <a:spcPts val="1324"/>
              </a:spcAft>
            </a:pP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Enable application management within Azure</a:t>
            </a:r>
          </a:p>
          <a:p>
            <a:pPr marL="214739" indent="-214739">
              <a:lnSpc>
                <a:spcPct val="100000"/>
              </a:lnSpc>
              <a:spcBef>
                <a:spcPts val="0"/>
              </a:spcBef>
              <a:spcAft>
                <a:spcPts val="1324"/>
              </a:spcAft>
            </a:pP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Resource groups are containers that </a:t>
            </a:r>
            <a:b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b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can contain multiple IaaS + PaaS resources</a:t>
            </a:r>
          </a:p>
          <a:p>
            <a:pPr marL="214739" indent="-214739">
              <a:lnSpc>
                <a:spcPct val="100000"/>
              </a:lnSpc>
              <a:spcBef>
                <a:spcPts val="0"/>
              </a:spcBef>
              <a:spcAft>
                <a:spcPts val="1324"/>
              </a:spcAft>
            </a:pP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Support lifecycle management with integrated Role Based Access Control (RBAC)</a:t>
            </a:r>
          </a:p>
          <a:p>
            <a:pPr marL="214739" indent="-214739">
              <a:lnSpc>
                <a:spcPct val="100000"/>
              </a:lnSpc>
              <a:spcBef>
                <a:spcPts val="0"/>
              </a:spcBef>
              <a:spcAft>
                <a:spcPts val="1324"/>
              </a:spcAft>
            </a:pP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Templatize application deployment and configuration</a:t>
            </a:r>
          </a:p>
          <a:p>
            <a:pPr marL="214739" indent="-214739">
              <a:lnSpc>
                <a:spcPct val="100000"/>
              </a:lnSpc>
              <a:spcBef>
                <a:spcPts val="0"/>
              </a:spcBef>
              <a:spcAft>
                <a:spcPts val="1324"/>
              </a:spcAft>
            </a:pPr>
            <a:r>
              <a:rPr lang="en-US" dirty="0">
                <a:gradFill>
                  <a:gsLst>
                    <a:gs pos="14151">
                      <a:schemeClr val="bg1"/>
                    </a:gs>
                    <a:gs pos="24000">
                      <a:schemeClr val="bg1"/>
                    </a:gs>
                  </a:gsLst>
                  <a:lin ang="5400000" scaled="0"/>
                </a:gradFill>
                <a:latin typeface="Segoe UI Light" panose="020B0502040204020203" pitchFamily="34" charset="0"/>
                <a:cs typeface="Segoe UI Light" panose="020B0502040204020203" pitchFamily="34" charset="0"/>
              </a:rPr>
              <a:t>Supports DevOps</a:t>
            </a:r>
          </a:p>
        </p:txBody>
      </p:sp>
      <p:grpSp>
        <p:nvGrpSpPr>
          <p:cNvPr id="5" name="Group 4"/>
          <p:cNvGrpSpPr>
            <a:grpSpLocks noChangeAspect="1"/>
          </p:cNvGrpSpPr>
          <p:nvPr/>
        </p:nvGrpSpPr>
        <p:grpSpPr bwMode="auto">
          <a:xfrm>
            <a:off x="5647905" y="1531221"/>
            <a:ext cx="3709462" cy="3542798"/>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05">
                <a:defRPr/>
              </a:pPr>
              <a:r>
                <a:rPr lang="en-US" altLang="en-US" sz="1050"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05">
                <a:defRPr/>
              </a:pPr>
              <a:r>
                <a:rPr lang="en-US" altLang="en-US" sz="1050"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05">
                <a:defRPr/>
              </a:pPr>
              <a:r>
                <a:rPr lang="en-US" altLang="en-US" sz="1050"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05">
                <a:defRPr/>
              </a:pPr>
              <a:r>
                <a:rPr lang="en-US" altLang="en-US" sz="1050"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05">
                <a:defRPr/>
              </a:pPr>
              <a:r>
                <a:rPr lang="en-US" altLang="en-US" sz="1050"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05">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409002" y="1967726"/>
            <a:ext cx="4417274" cy="3722785"/>
          </a:xfrm>
          <a:prstGeom prst="rect">
            <a:avLst/>
          </a:prstGeom>
        </p:spPr>
      </p:pic>
      <p:sp>
        <p:nvSpPr>
          <p:cNvPr id="6" name="Rectangle 5"/>
          <p:cNvSpPr/>
          <p:nvPr/>
        </p:nvSpPr>
        <p:spPr bwMode="auto">
          <a:xfrm>
            <a:off x="6414278" y="1019860"/>
            <a:ext cx="2135607" cy="1548071"/>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37108" tIns="109687" rIns="137108" bIns="109687" numCol="1" spcCol="0" rtlCol="0" fromWordArt="0" anchor="t" anchorCtr="0" forceAA="0" compatLnSpc="1">
            <a:prstTxWarp prst="textNoShape">
              <a:avLst/>
            </a:prstTxWarp>
            <a:noAutofit/>
          </a:bodyPr>
          <a:lstStyle/>
          <a:p>
            <a:pPr defTabSz="685580">
              <a:lnSpc>
                <a:spcPct val="90000"/>
              </a:lnSpc>
              <a:spcAft>
                <a:spcPts val="441"/>
              </a:spcAft>
            </a:pPr>
            <a:r>
              <a:rPr lang="en-US" sz="2400" kern="0" dirty="0">
                <a:solidFill>
                  <a:srgbClr val="505050"/>
                </a:solidFill>
                <a:latin typeface="Segoe UI Light"/>
              </a:rPr>
              <a:t>Describe</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WHERE</a:t>
            </a:r>
            <a:br>
              <a:rPr lang="en-US" sz="1200" kern="0" dirty="0">
                <a:solidFill>
                  <a:srgbClr val="505050"/>
                </a:solidFill>
                <a:latin typeface="Segoe UI"/>
              </a:rPr>
            </a:br>
            <a:r>
              <a:rPr lang="en-US" sz="1200" kern="0" dirty="0">
                <a:solidFill>
                  <a:srgbClr val="505050"/>
                </a:solidFill>
                <a:latin typeface="Segoe UI"/>
              </a:rPr>
              <a:t>Resource Inventory</a:t>
            </a:r>
          </a:p>
          <a:p>
            <a:pPr defTabSz="504074">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WHAT</a:t>
            </a:r>
            <a:br>
              <a:rPr lang="en-US" sz="1200" kern="0" dirty="0">
                <a:solidFill>
                  <a:srgbClr val="505050"/>
                </a:solidFill>
                <a:latin typeface="Segoe UI"/>
              </a:rPr>
            </a:br>
            <a:r>
              <a:rPr lang="en-US" sz="1200" kern="0" dirty="0">
                <a:solidFill>
                  <a:srgbClr val="505050"/>
                </a:solidFill>
                <a:latin typeface="Segoe UI"/>
              </a:rPr>
              <a:t>Component Relationships</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HOW</a:t>
            </a:r>
            <a:br>
              <a:rPr lang="en-US" sz="1200" kern="0" dirty="0">
                <a:solidFill>
                  <a:srgbClr val="505050"/>
                </a:solidFill>
                <a:latin typeface="Segoe UI"/>
              </a:rPr>
            </a:br>
            <a:r>
              <a:rPr lang="en-US" sz="1200" kern="0" dirty="0">
                <a:solidFill>
                  <a:srgbClr val="505050"/>
                </a:solidFill>
                <a:latin typeface="Segoe UI"/>
              </a:rPr>
              <a:t>Tags + links + groups  </a:t>
            </a:r>
          </a:p>
        </p:txBody>
      </p:sp>
      <p:sp>
        <p:nvSpPr>
          <p:cNvPr id="7" name="Rectangle 6"/>
          <p:cNvSpPr/>
          <p:nvPr/>
        </p:nvSpPr>
        <p:spPr bwMode="auto">
          <a:xfrm>
            <a:off x="6414278" y="4357592"/>
            <a:ext cx="2135607" cy="1536581"/>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37108" tIns="109687" rIns="137108" bIns="109687" numCol="1" spcCol="0" rtlCol="0" fromWordArt="0" anchor="t" anchorCtr="0" forceAA="0" compatLnSpc="1">
            <a:prstTxWarp prst="textNoShape">
              <a:avLst/>
            </a:prstTxWarp>
            <a:noAutofit/>
          </a:bodyPr>
          <a:lstStyle/>
          <a:p>
            <a:pPr defTabSz="685580">
              <a:lnSpc>
                <a:spcPct val="90000"/>
              </a:lnSpc>
              <a:spcAft>
                <a:spcPts val="441"/>
              </a:spcAft>
            </a:pPr>
            <a:r>
              <a:rPr lang="en-US" sz="2400" kern="0" dirty="0">
                <a:solidFill>
                  <a:srgbClr val="505050"/>
                </a:solidFill>
                <a:latin typeface="Segoe UI Light"/>
              </a:rPr>
              <a:t>Control</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WHO</a:t>
            </a:r>
            <a:br>
              <a:rPr lang="en-US" sz="1200" kern="0" dirty="0">
                <a:solidFill>
                  <a:srgbClr val="505050"/>
                </a:solidFill>
                <a:latin typeface="Segoe UI"/>
              </a:rPr>
            </a:br>
            <a:r>
              <a:rPr lang="en-US" sz="1200" kern="0" dirty="0">
                <a:solidFill>
                  <a:srgbClr val="505050"/>
                </a:solidFill>
                <a:latin typeface="Segoe UI"/>
              </a:rPr>
              <a:t>Access control</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WHAT</a:t>
            </a:r>
            <a:br>
              <a:rPr lang="en-US" sz="1200" kern="0" dirty="0">
                <a:solidFill>
                  <a:srgbClr val="505050"/>
                </a:solidFill>
                <a:latin typeface="Segoe UI"/>
              </a:rPr>
            </a:br>
            <a:r>
              <a:rPr lang="en-US" sz="1200" kern="0" dirty="0">
                <a:solidFill>
                  <a:srgbClr val="505050"/>
                </a:solidFill>
                <a:latin typeface="Segoe UI"/>
              </a:rPr>
              <a:t>Changes</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HOW</a:t>
            </a:r>
            <a:br>
              <a:rPr lang="en-US" sz="1200" kern="0" dirty="0">
                <a:solidFill>
                  <a:srgbClr val="505050"/>
                </a:solidFill>
                <a:latin typeface="Segoe UI"/>
              </a:rPr>
            </a:br>
            <a:r>
              <a:rPr lang="en-US" sz="1200" kern="0" dirty="0">
                <a:solidFill>
                  <a:srgbClr val="505050"/>
                </a:solidFill>
                <a:latin typeface="Segoe UI"/>
              </a:rPr>
              <a:t>RBAC</a:t>
            </a:r>
          </a:p>
        </p:txBody>
      </p:sp>
      <p:sp>
        <p:nvSpPr>
          <p:cNvPr id="8" name="Rectangle 7"/>
          <p:cNvSpPr/>
          <p:nvPr/>
        </p:nvSpPr>
        <p:spPr bwMode="auto">
          <a:xfrm>
            <a:off x="6414278" y="2643204"/>
            <a:ext cx="2135607" cy="1608472"/>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37108" tIns="109687" rIns="137108" bIns="109687" numCol="1" spcCol="0" rtlCol="0" fromWordArt="0" anchor="t" anchorCtr="0" forceAA="0" compatLnSpc="1">
            <a:prstTxWarp prst="textNoShape">
              <a:avLst/>
            </a:prstTxWarp>
            <a:noAutofit/>
          </a:bodyPr>
          <a:lstStyle/>
          <a:p>
            <a:pPr defTabSz="685580">
              <a:lnSpc>
                <a:spcPct val="90000"/>
              </a:lnSpc>
              <a:spcAft>
                <a:spcPts val="441"/>
              </a:spcAft>
            </a:pPr>
            <a:r>
              <a:rPr lang="en-US" sz="2400" kern="0" dirty="0">
                <a:solidFill>
                  <a:srgbClr val="505050"/>
                </a:solidFill>
                <a:latin typeface="Segoe UI Light"/>
              </a:rPr>
              <a:t>Provision</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WHERE</a:t>
            </a:r>
            <a:br>
              <a:rPr lang="en-US" sz="1200" kern="0" dirty="0">
                <a:solidFill>
                  <a:srgbClr val="505050"/>
                </a:solidFill>
                <a:latin typeface="Segoe UI"/>
              </a:rPr>
            </a:br>
            <a:r>
              <a:rPr lang="en-US" sz="1200" kern="0" dirty="0">
                <a:solidFill>
                  <a:srgbClr val="505050"/>
                </a:solidFill>
                <a:latin typeface="Segoe UI"/>
              </a:rPr>
              <a:t>Across Regions</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WHAT</a:t>
            </a:r>
            <a:br>
              <a:rPr lang="en-US" sz="1200" kern="0" dirty="0">
                <a:solidFill>
                  <a:srgbClr val="505050"/>
                </a:solidFill>
                <a:latin typeface="Segoe UI"/>
              </a:rPr>
            </a:br>
            <a:r>
              <a:rPr lang="en-US" sz="1200" kern="0" dirty="0">
                <a:solidFill>
                  <a:srgbClr val="505050"/>
                </a:solidFill>
                <a:latin typeface="Segoe UI"/>
              </a:rPr>
              <a:t>Across Resources </a:t>
            </a:r>
          </a:p>
          <a:p>
            <a:pPr defTabSz="685580">
              <a:lnSpc>
                <a:spcPct val="90000"/>
              </a:lnSpc>
              <a:spcAft>
                <a:spcPts val="441"/>
              </a:spcAft>
            </a:pPr>
            <a:r>
              <a:rPr lang="en-US" sz="900" kern="0" dirty="0">
                <a:solidFill>
                  <a:srgbClr val="505050"/>
                </a:solidFill>
                <a:latin typeface="Segoe UI Semibold" panose="020B0702040204020203" pitchFamily="34" charset="0"/>
                <a:cs typeface="Segoe UI Semibold" panose="020B0702040204020203" pitchFamily="34" charset="0"/>
              </a:rPr>
              <a:t>HOW</a:t>
            </a:r>
            <a:br>
              <a:rPr lang="en-US" sz="1200" kern="0" dirty="0">
                <a:solidFill>
                  <a:srgbClr val="505050"/>
                </a:solidFill>
                <a:latin typeface="Segoe UI"/>
              </a:rPr>
            </a:br>
            <a:r>
              <a:rPr lang="en-US" sz="12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ARM?</a:t>
            </a:r>
          </a:p>
        </p:txBody>
      </p:sp>
      <p:sp>
        <p:nvSpPr>
          <p:cNvPr id="3" name="Content Placeholder 2"/>
          <p:cNvSpPr>
            <a:spLocks noGrp="1"/>
          </p:cNvSpPr>
          <p:nvPr>
            <p:ph idx="4294967295"/>
          </p:nvPr>
        </p:nvSpPr>
        <p:spPr>
          <a:xfrm>
            <a:off x="0" y="2066925"/>
            <a:ext cx="3438525" cy="3276600"/>
          </a:xfrm>
        </p:spPr>
        <p:txBody>
          <a:bodyPr>
            <a:normAutofit lnSpcReduction="10000"/>
          </a:bodyPr>
          <a:lstStyle/>
          <a:p>
            <a:pPr>
              <a:lnSpc>
                <a:spcPct val="150000"/>
              </a:lnSpc>
            </a:pPr>
            <a:r>
              <a:rPr lang="en-US" dirty="0">
                <a:solidFill>
                  <a:schemeClr val="tx1">
                    <a:lumMod val="50000"/>
                  </a:schemeClr>
                </a:solidFill>
              </a:rPr>
              <a:t>Resource</a:t>
            </a:r>
          </a:p>
          <a:p>
            <a:pPr>
              <a:lnSpc>
                <a:spcPct val="150000"/>
              </a:lnSpc>
            </a:pPr>
            <a:r>
              <a:rPr lang="en-US" dirty="0">
                <a:solidFill>
                  <a:schemeClr val="tx1">
                    <a:lumMod val="50000"/>
                  </a:schemeClr>
                </a:solidFill>
              </a:rPr>
              <a:t>Resource Group</a:t>
            </a:r>
          </a:p>
          <a:p>
            <a:pPr>
              <a:lnSpc>
                <a:spcPct val="150000"/>
              </a:lnSpc>
            </a:pPr>
            <a:r>
              <a:rPr lang="en-US" dirty="0">
                <a:solidFill>
                  <a:schemeClr val="tx1">
                    <a:lumMod val="50000"/>
                  </a:schemeClr>
                </a:solidFill>
              </a:rPr>
              <a:t>Resource Provider </a:t>
            </a:r>
          </a:p>
          <a:p>
            <a:pPr>
              <a:lnSpc>
                <a:spcPct val="150000"/>
              </a:lnSpc>
            </a:pPr>
            <a:r>
              <a:rPr lang="en-US" dirty="0">
                <a:solidFill>
                  <a:schemeClr val="tx1">
                    <a:lumMod val="50000"/>
                  </a:schemeClr>
                </a:solidFill>
              </a:rPr>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453" y="1851421"/>
            <a:ext cx="5431094" cy="329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Structure</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184564932"/>
              </p:ext>
            </p:extLst>
          </p:nvPr>
        </p:nvGraphicFramePr>
        <p:xfrm>
          <a:off x="1099038" y="3317631"/>
          <a:ext cx="7293523" cy="2829437"/>
        </p:xfrm>
        <a:graphic>
          <a:graphicData uri="http://schemas.openxmlformats.org/drawingml/2006/table">
            <a:tbl>
              <a:tblPr firstRow="1" bandRow="1">
                <a:tableStyleId>{D7AC3CCA-C797-4891-BE02-D94E43425B78}</a:tableStyleId>
              </a:tblPr>
              <a:tblGrid>
                <a:gridCol w="1189379">
                  <a:extLst>
                    <a:ext uri="{9D8B030D-6E8A-4147-A177-3AD203B41FA5}">
                      <a16:colId xmlns:a16="http://schemas.microsoft.com/office/drawing/2014/main" val="3094396582"/>
                    </a:ext>
                  </a:extLst>
                </a:gridCol>
                <a:gridCol w="777670">
                  <a:extLst>
                    <a:ext uri="{9D8B030D-6E8A-4147-A177-3AD203B41FA5}">
                      <a16:colId xmlns:a16="http://schemas.microsoft.com/office/drawing/2014/main" val="97210441"/>
                    </a:ext>
                  </a:extLst>
                </a:gridCol>
                <a:gridCol w="5326474">
                  <a:extLst>
                    <a:ext uri="{9D8B030D-6E8A-4147-A177-3AD203B41FA5}">
                      <a16:colId xmlns:a16="http://schemas.microsoft.com/office/drawing/2014/main" val="3384330270"/>
                    </a:ext>
                  </a:extLst>
                </a:gridCol>
              </a:tblGrid>
              <a:tr h="308775">
                <a:tc>
                  <a:txBody>
                    <a:bodyPr/>
                    <a:lstStyle/>
                    <a:p>
                      <a:pPr marL="0" marR="0" fontAlgn="t">
                        <a:spcBef>
                          <a:spcPts val="0"/>
                        </a:spcBef>
                        <a:spcAft>
                          <a:spcPts val="0"/>
                        </a:spcAft>
                      </a:pPr>
                      <a:r>
                        <a:rPr lang="en-US" sz="1100">
                          <a:effectLst/>
                        </a:rPr>
                        <a:t>Element name</a:t>
                      </a:r>
                      <a:endParaRPr lang="en-US" sz="1100">
                        <a:solidFill>
                          <a:srgbClr val="D5D5D5"/>
                        </a:solidFill>
                        <a:effectLst/>
                        <a:latin typeface="segoe-ui_semibold"/>
                      </a:endParaRPr>
                    </a:p>
                  </a:txBody>
                  <a:tcPr marL="38100" marR="38100" marT="38100" marB="38100"/>
                </a:tc>
                <a:tc>
                  <a:txBody>
                    <a:bodyPr/>
                    <a:lstStyle/>
                    <a:p>
                      <a:pPr marL="0" marR="0" fontAlgn="t">
                        <a:spcBef>
                          <a:spcPts val="0"/>
                        </a:spcBef>
                        <a:spcAft>
                          <a:spcPts val="0"/>
                        </a:spcAft>
                      </a:pPr>
                      <a:r>
                        <a:rPr lang="en-US" sz="1100">
                          <a:effectLst/>
                        </a:rPr>
                        <a:t>Required</a:t>
                      </a:r>
                      <a:endParaRPr lang="en-US" sz="1100">
                        <a:solidFill>
                          <a:srgbClr val="D5D5D5"/>
                        </a:solidFill>
                        <a:effectLst/>
                        <a:latin typeface="segoe-ui_semibold"/>
                      </a:endParaRPr>
                    </a:p>
                  </a:txBody>
                  <a:tcPr marL="38100" marR="38100" marT="38100" marB="38100"/>
                </a:tc>
                <a:tc>
                  <a:txBody>
                    <a:bodyPr/>
                    <a:lstStyle/>
                    <a:p>
                      <a:pPr marL="0" marR="0" fontAlgn="t">
                        <a:spcBef>
                          <a:spcPts val="0"/>
                        </a:spcBef>
                        <a:spcAft>
                          <a:spcPts val="0"/>
                        </a:spcAft>
                      </a:pPr>
                      <a:r>
                        <a:rPr lang="en-US" sz="1100">
                          <a:effectLst/>
                        </a:rPr>
                        <a:t>Description</a:t>
                      </a:r>
                      <a:endParaRPr lang="en-US" sz="1100">
                        <a:solidFill>
                          <a:srgbClr val="D5D5D5"/>
                        </a:solidFill>
                        <a:effectLst/>
                        <a:latin typeface="segoe-ui_semibold"/>
                      </a:endParaRPr>
                    </a:p>
                  </a:txBody>
                  <a:tcPr marL="38100" marR="38100" marT="38100" marB="38100"/>
                </a:tc>
                <a:extLst>
                  <a:ext uri="{0D108BD9-81ED-4DB2-BD59-A6C34878D82A}">
                    <a16:rowId xmlns:a16="http://schemas.microsoft.com/office/drawing/2014/main" val="2564615006"/>
                  </a:ext>
                </a:extLst>
              </a:tr>
              <a:tr h="501032">
                <a:tc>
                  <a:txBody>
                    <a:bodyPr/>
                    <a:lstStyle/>
                    <a:p>
                      <a:pPr marL="0" marR="0" fontAlgn="t">
                        <a:spcBef>
                          <a:spcPts val="0"/>
                        </a:spcBef>
                        <a:spcAft>
                          <a:spcPts val="0"/>
                        </a:spcAft>
                      </a:pPr>
                      <a:r>
                        <a:rPr lang="en-US" sz="1100">
                          <a:effectLst/>
                        </a:rPr>
                        <a:t>$schema</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Yes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Location of the JSON schema file that describes the version of the template language. Use the URL shown in the preceding example.</a:t>
                      </a:r>
                      <a:endParaRPr lang="en-US" sz="1100" dirty="0">
                        <a:solidFill>
                          <a:srgbClr val="D5D5D5"/>
                        </a:solidFill>
                        <a:effectLst/>
                        <a:latin typeface="segoe-ui_normal"/>
                      </a:endParaRPr>
                    </a:p>
                  </a:txBody>
                  <a:tcPr marL="38100" marR="38100" marT="38100" marB="38100"/>
                </a:tc>
                <a:extLst>
                  <a:ext uri="{0D108BD9-81ED-4DB2-BD59-A6C34878D82A}">
                    <a16:rowId xmlns:a16="http://schemas.microsoft.com/office/drawing/2014/main" val="3758143910"/>
                  </a:ext>
                </a:extLst>
              </a:tr>
              <a:tr h="556260">
                <a:tc>
                  <a:txBody>
                    <a:bodyPr/>
                    <a:lstStyle/>
                    <a:p>
                      <a:pPr marL="0" marR="0" fontAlgn="t">
                        <a:spcBef>
                          <a:spcPts val="0"/>
                        </a:spcBef>
                        <a:spcAft>
                          <a:spcPts val="0"/>
                        </a:spcAft>
                      </a:pPr>
                      <a:r>
                        <a:rPr lang="en-US" sz="1100">
                          <a:effectLst/>
                        </a:rPr>
                        <a:t>contentVersion</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Yes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Version of the template (such as 1.0.0.0). You can provide any value for this element. When deploying resources using the template, this value can be used to make sure that the right template is being used.</a:t>
                      </a:r>
                      <a:endParaRPr lang="en-US" sz="1100" dirty="0">
                        <a:solidFill>
                          <a:srgbClr val="D5D5D5"/>
                        </a:solidFill>
                        <a:effectLst/>
                        <a:latin typeface="segoe-ui_normal"/>
                      </a:endParaRPr>
                    </a:p>
                  </a:txBody>
                  <a:tcPr marL="38100" marR="38100" marT="38100" marB="38100"/>
                </a:tc>
                <a:extLst>
                  <a:ext uri="{0D108BD9-81ED-4DB2-BD59-A6C34878D82A}">
                    <a16:rowId xmlns:a16="http://schemas.microsoft.com/office/drawing/2014/main" val="801806989"/>
                  </a:ext>
                </a:extLst>
              </a:tr>
              <a:tr h="396240">
                <a:tc>
                  <a:txBody>
                    <a:bodyPr/>
                    <a:lstStyle/>
                    <a:p>
                      <a:pPr marL="0" marR="0" fontAlgn="t">
                        <a:spcBef>
                          <a:spcPts val="0"/>
                        </a:spcBef>
                        <a:spcAft>
                          <a:spcPts val="0"/>
                        </a:spcAft>
                      </a:pPr>
                      <a:r>
                        <a:rPr lang="en-US" sz="1100">
                          <a:effectLst/>
                        </a:rPr>
                        <a:t>parameters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No</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Values that are provided when deployment is executed to customize resource deployment.</a:t>
                      </a:r>
                      <a:endParaRPr lang="en-US" sz="1100" dirty="0">
                        <a:solidFill>
                          <a:srgbClr val="D5D5D5"/>
                        </a:solidFill>
                        <a:effectLst/>
                        <a:latin typeface="segoe-ui_normal"/>
                      </a:endParaRPr>
                    </a:p>
                  </a:txBody>
                  <a:tcPr marL="38100" marR="38100" marT="38100" marB="38100"/>
                </a:tc>
                <a:extLst>
                  <a:ext uri="{0D108BD9-81ED-4DB2-BD59-A6C34878D82A}">
                    <a16:rowId xmlns:a16="http://schemas.microsoft.com/office/drawing/2014/main" val="3239636010"/>
                  </a:ext>
                </a:extLst>
              </a:tr>
              <a:tr h="396240">
                <a:tc>
                  <a:txBody>
                    <a:bodyPr/>
                    <a:lstStyle/>
                    <a:p>
                      <a:pPr marL="0" marR="0" fontAlgn="t">
                        <a:spcBef>
                          <a:spcPts val="0"/>
                        </a:spcBef>
                        <a:spcAft>
                          <a:spcPts val="0"/>
                        </a:spcAft>
                      </a:pPr>
                      <a:r>
                        <a:rPr lang="en-US" sz="1100">
                          <a:effectLst/>
                        </a:rPr>
                        <a:t>variables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No</a:t>
                      </a:r>
                      <a:endParaRPr lang="en-US" sz="1100" dirty="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Values that are used as JSON fragments in the template to simplify template language expressions.</a:t>
                      </a:r>
                      <a:endParaRPr lang="en-US" sz="1100" dirty="0">
                        <a:solidFill>
                          <a:srgbClr val="D5D5D5"/>
                        </a:solidFill>
                        <a:effectLst/>
                        <a:latin typeface="segoe-ui_normal"/>
                      </a:endParaRPr>
                    </a:p>
                  </a:txBody>
                  <a:tcPr marL="38100" marR="38100" marT="38100" marB="38100"/>
                </a:tc>
                <a:extLst>
                  <a:ext uri="{0D108BD9-81ED-4DB2-BD59-A6C34878D82A}">
                    <a16:rowId xmlns:a16="http://schemas.microsoft.com/office/drawing/2014/main" val="438690508"/>
                  </a:ext>
                </a:extLst>
              </a:tr>
              <a:tr h="308775">
                <a:tc>
                  <a:txBody>
                    <a:bodyPr/>
                    <a:lstStyle/>
                    <a:p>
                      <a:pPr marL="0" marR="0" fontAlgn="t">
                        <a:spcBef>
                          <a:spcPts val="0"/>
                        </a:spcBef>
                        <a:spcAft>
                          <a:spcPts val="0"/>
                        </a:spcAft>
                      </a:pPr>
                      <a:r>
                        <a:rPr lang="en-US" sz="1100">
                          <a:effectLst/>
                        </a:rPr>
                        <a:t>resources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Yes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Resource types that are deployed or updated in a resource group.</a:t>
                      </a:r>
                      <a:endParaRPr lang="en-US" sz="1100">
                        <a:solidFill>
                          <a:srgbClr val="D5D5D5"/>
                        </a:solidFill>
                        <a:effectLst/>
                        <a:latin typeface="segoe-ui_normal"/>
                      </a:endParaRPr>
                    </a:p>
                  </a:txBody>
                  <a:tcPr marL="38100" marR="38100" marT="38100" marB="38100"/>
                </a:tc>
                <a:extLst>
                  <a:ext uri="{0D108BD9-81ED-4DB2-BD59-A6C34878D82A}">
                    <a16:rowId xmlns:a16="http://schemas.microsoft.com/office/drawing/2014/main" val="488129954"/>
                  </a:ext>
                </a:extLst>
              </a:tr>
              <a:tr h="308775">
                <a:tc>
                  <a:txBody>
                    <a:bodyPr/>
                    <a:lstStyle/>
                    <a:p>
                      <a:pPr marL="0" marR="0" fontAlgn="t">
                        <a:spcBef>
                          <a:spcPts val="0"/>
                        </a:spcBef>
                        <a:spcAft>
                          <a:spcPts val="0"/>
                        </a:spcAft>
                      </a:pPr>
                      <a:r>
                        <a:rPr lang="en-US" sz="1100">
                          <a:effectLst/>
                        </a:rPr>
                        <a:t>outputs</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a:effectLst/>
                        </a:rPr>
                        <a:t>No</a:t>
                      </a:r>
                      <a:endParaRPr lang="en-US" sz="11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1100" dirty="0">
                          <a:effectLst/>
                        </a:rPr>
                        <a:t>Values that are returned after deployment.</a:t>
                      </a:r>
                      <a:endParaRPr lang="en-US" sz="1100" dirty="0">
                        <a:solidFill>
                          <a:srgbClr val="D5D5D5"/>
                        </a:solidFill>
                        <a:effectLst/>
                        <a:latin typeface="segoe-ui_normal"/>
                      </a:endParaRPr>
                    </a:p>
                  </a:txBody>
                  <a:tcPr marL="38100" marR="38100" marT="38100" marB="38100"/>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1350908" y="1411540"/>
            <a:ext cx="6442184" cy="1396087"/>
          </a:xfrm>
          <a:prstGeom prst="rect">
            <a:avLst/>
          </a:prstGeom>
        </p:spPr>
      </p:pic>
    </p:spTree>
    <p:extLst>
      <p:ext uri="{BB962C8B-B14F-4D97-AF65-F5344CB8AC3E}">
        <p14:creationId xmlns:p14="http://schemas.microsoft.com/office/powerpoint/2010/main" val="422066424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type="body" sz="quarter" idx="10"/>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4294967295"/>
          </p:nvPr>
        </p:nvSpPr>
        <p:spPr>
          <a:xfrm>
            <a:off x="5470159" y="1863725"/>
            <a:ext cx="3278187" cy="1887538"/>
          </a:xfrm>
        </p:spPr>
        <p:txBody>
          <a:bodyPr>
            <a:normAutofit fontScale="92500" lnSpcReduction="20000"/>
          </a:bodyPr>
          <a:lstStyle/>
          <a:p>
            <a:r>
              <a:rPr lang="en-US" dirty="0">
                <a:solidFill>
                  <a:schemeClr val="tx1">
                    <a:lumMod val="50000"/>
                  </a:schemeClr>
                </a:solidFill>
              </a:rPr>
              <a:t>Allowed Types</a:t>
            </a:r>
          </a:p>
          <a:p>
            <a:pPr lvl="1"/>
            <a:r>
              <a:rPr lang="en-US" dirty="0">
                <a:solidFill>
                  <a:schemeClr val="tx1">
                    <a:lumMod val="50000"/>
                  </a:schemeClr>
                </a:solidFill>
              </a:rPr>
              <a:t>string</a:t>
            </a:r>
          </a:p>
          <a:p>
            <a:pPr lvl="1"/>
            <a:r>
              <a:rPr lang="en-US" dirty="0" err="1">
                <a:solidFill>
                  <a:schemeClr val="tx1">
                    <a:lumMod val="50000"/>
                  </a:schemeClr>
                </a:solidFill>
              </a:rPr>
              <a:t>secureString</a:t>
            </a:r>
            <a:endParaRPr lang="en-US" dirty="0">
              <a:solidFill>
                <a:schemeClr val="tx1">
                  <a:lumMod val="50000"/>
                </a:schemeClr>
              </a:solidFill>
            </a:endParaRPr>
          </a:p>
          <a:p>
            <a:pPr lvl="1"/>
            <a:r>
              <a:rPr lang="en-US" dirty="0" err="1">
                <a:solidFill>
                  <a:schemeClr val="tx1">
                    <a:lumMod val="50000"/>
                  </a:schemeClr>
                </a:solidFill>
              </a:rPr>
              <a:t>int</a:t>
            </a:r>
            <a:endParaRPr lang="en-US" dirty="0">
              <a:solidFill>
                <a:schemeClr val="tx1">
                  <a:lumMod val="50000"/>
                </a:schemeClr>
              </a:solidFill>
            </a:endParaRPr>
          </a:p>
          <a:p>
            <a:pPr lvl="1"/>
            <a:r>
              <a:rPr lang="en-US" dirty="0">
                <a:solidFill>
                  <a:schemeClr val="tx1">
                    <a:lumMod val="50000"/>
                  </a:schemeClr>
                </a:solidFill>
              </a:rPr>
              <a:t>bool</a:t>
            </a:r>
          </a:p>
          <a:p>
            <a:pPr lvl="1"/>
            <a:r>
              <a:rPr lang="en-US" dirty="0">
                <a:solidFill>
                  <a:schemeClr val="tx1">
                    <a:lumMod val="50000"/>
                  </a:schemeClr>
                </a:solidFill>
              </a:rPr>
              <a:t>object</a:t>
            </a:r>
          </a:p>
          <a:p>
            <a:pPr lvl="1"/>
            <a:r>
              <a:rPr lang="en-US" dirty="0" err="1">
                <a:solidFill>
                  <a:schemeClr val="tx1">
                    <a:lumMod val="50000"/>
                  </a:schemeClr>
                </a:solidFill>
              </a:rPr>
              <a:t>secureObject</a:t>
            </a:r>
            <a:endParaRPr lang="en-US" dirty="0">
              <a:solidFill>
                <a:schemeClr val="tx1">
                  <a:lumMod val="50000"/>
                </a:schemeClr>
              </a:solidFill>
            </a:endParaRPr>
          </a:p>
          <a:p>
            <a:pPr lvl="1"/>
            <a:r>
              <a:rPr lang="en-US" dirty="0">
                <a:solidFill>
                  <a:schemeClr val="tx1">
                    <a:lumMod val="50000"/>
                  </a:schemeClr>
                </a:solidFill>
              </a:rPr>
              <a:t>array</a:t>
            </a:r>
          </a:p>
          <a:p>
            <a:endParaRPr lang="en-US" dirty="0">
              <a:solidFill>
                <a:schemeClr val="tx1">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66967341"/>
              </p:ext>
            </p:extLst>
          </p:nvPr>
        </p:nvGraphicFramePr>
        <p:xfrm>
          <a:off x="201930" y="1979295"/>
          <a:ext cx="4622978" cy="2899410"/>
        </p:xfrm>
        <a:graphic>
          <a:graphicData uri="http://schemas.openxmlformats.org/drawingml/2006/table">
            <a:tbl>
              <a:tblPr firstRow="1" bandRow="1">
                <a:tableStyleId>{D7AC3CCA-C797-4891-BE02-D94E43425B78}</a:tableStyleId>
              </a:tblPr>
              <a:tblGrid>
                <a:gridCol w="868909">
                  <a:extLst>
                    <a:ext uri="{9D8B030D-6E8A-4147-A177-3AD203B41FA5}">
                      <a16:colId xmlns:a16="http://schemas.microsoft.com/office/drawing/2014/main" val="3080702475"/>
                    </a:ext>
                  </a:extLst>
                </a:gridCol>
                <a:gridCol w="528752">
                  <a:extLst>
                    <a:ext uri="{9D8B030D-6E8A-4147-A177-3AD203B41FA5}">
                      <a16:colId xmlns:a16="http://schemas.microsoft.com/office/drawing/2014/main" val="1070355923"/>
                    </a:ext>
                  </a:extLst>
                </a:gridCol>
                <a:gridCol w="3225317">
                  <a:extLst>
                    <a:ext uri="{9D8B030D-6E8A-4147-A177-3AD203B41FA5}">
                      <a16:colId xmlns:a16="http://schemas.microsoft.com/office/drawing/2014/main" val="4261229529"/>
                    </a:ext>
                  </a:extLst>
                </a:gridCol>
              </a:tblGrid>
              <a:tr h="327660">
                <a:tc>
                  <a:txBody>
                    <a:bodyPr/>
                    <a:lstStyle/>
                    <a:p>
                      <a:pPr marL="0" marR="0" fontAlgn="t">
                        <a:spcBef>
                          <a:spcPts val="0"/>
                        </a:spcBef>
                        <a:spcAft>
                          <a:spcPts val="0"/>
                        </a:spcAft>
                      </a:pPr>
                      <a:r>
                        <a:rPr lang="en-US" sz="800">
                          <a:effectLst/>
                        </a:rPr>
                        <a:t>Element name</a:t>
                      </a:r>
                      <a:endParaRPr lang="en-US" sz="800">
                        <a:solidFill>
                          <a:srgbClr val="D5D5D5"/>
                        </a:solidFill>
                        <a:effectLst/>
                        <a:latin typeface="segoe-ui_semibold"/>
                      </a:endParaRPr>
                    </a:p>
                  </a:txBody>
                  <a:tcPr marL="38100" marR="38100" marT="38100" marB="38100"/>
                </a:tc>
                <a:tc>
                  <a:txBody>
                    <a:bodyPr/>
                    <a:lstStyle/>
                    <a:p>
                      <a:pPr marL="0" marR="0" fontAlgn="t">
                        <a:spcBef>
                          <a:spcPts val="0"/>
                        </a:spcBef>
                        <a:spcAft>
                          <a:spcPts val="0"/>
                        </a:spcAft>
                      </a:pPr>
                      <a:r>
                        <a:rPr lang="en-US" sz="800">
                          <a:effectLst/>
                        </a:rPr>
                        <a:t>Required</a:t>
                      </a:r>
                      <a:endParaRPr lang="en-US" sz="800">
                        <a:solidFill>
                          <a:srgbClr val="D5D5D5"/>
                        </a:solidFill>
                        <a:effectLst/>
                        <a:latin typeface="segoe-ui_semibold"/>
                      </a:endParaRPr>
                    </a:p>
                  </a:txBody>
                  <a:tcPr marL="38100" marR="38100" marT="38100" marB="38100"/>
                </a:tc>
                <a:tc>
                  <a:txBody>
                    <a:bodyPr/>
                    <a:lstStyle/>
                    <a:p>
                      <a:pPr marL="0" marR="0" fontAlgn="t">
                        <a:spcBef>
                          <a:spcPts val="0"/>
                        </a:spcBef>
                        <a:spcAft>
                          <a:spcPts val="0"/>
                        </a:spcAft>
                      </a:pPr>
                      <a:r>
                        <a:rPr lang="en-US" sz="800">
                          <a:effectLst/>
                        </a:rPr>
                        <a:t>Description</a:t>
                      </a:r>
                      <a:endParaRPr lang="en-US" sz="800">
                        <a:solidFill>
                          <a:srgbClr val="D5D5D5"/>
                        </a:solidFill>
                        <a:effectLst/>
                        <a:latin typeface="segoe-ui_semibold"/>
                      </a:endParaRPr>
                    </a:p>
                  </a:txBody>
                  <a:tcPr marL="38100" marR="38100" marT="38100" marB="38100"/>
                </a:tc>
                <a:extLst>
                  <a:ext uri="{0D108BD9-81ED-4DB2-BD59-A6C34878D82A}">
                    <a16:rowId xmlns:a16="http://schemas.microsoft.com/office/drawing/2014/main" val="1714276373"/>
                  </a:ext>
                </a:extLst>
              </a:tr>
              <a:tr h="201930">
                <a:tc>
                  <a:txBody>
                    <a:bodyPr/>
                    <a:lstStyle/>
                    <a:p>
                      <a:pPr marL="0" marR="0" fontAlgn="t">
                        <a:spcBef>
                          <a:spcPts val="0"/>
                        </a:spcBef>
                        <a:spcAft>
                          <a:spcPts val="0"/>
                        </a:spcAft>
                      </a:pPr>
                      <a:r>
                        <a:rPr lang="en-US" sz="800">
                          <a:effectLst/>
                        </a:rPr>
                        <a:t>parameterName</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Yes</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Name of the parameter. Must be a valid JavaScript identifier.</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3510466831"/>
                  </a:ext>
                </a:extLst>
              </a:tr>
              <a:tr h="327660">
                <a:tc>
                  <a:txBody>
                    <a:bodyPr/>
                    <a:lstStyle/>
                    <a:p>
                      <a:pPr marL="0" marR="0" fontAlgn="t">
                        <a:spcBef>
                          <a:spcPts val="0"/>
                        </a:spcBef>
                        <a:spcAft>
                          <a:spcPts val="0"/>
                        </a:spcAft>
                      </a:pPr>
                      <a:r>
                        <a:rPr lang="en-US" sz="800">
                          <a:effectLst/>
                        </a:rPr>
                        <a:t>type</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Yes</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dirty="0">
                          <a:effectLst/>
                        </a:rPr>
                        <a:t>Type of the parameter value. See the list of allowed types after this table.</a:t>
                      </a:r>
                      <a:endParaRPr lang="en-US" sz="800" dirty="0">
                        <a:solidFill>
                          <a:srgbClr val="D5D5D5"/>
                        </a:solidFill>
                        <a:effectLst/>
                        <a:latin typeface="segoe-ui_normal"/>
                      </a:endParaRPr>
                    </a:p>
                  </a:txBody>
                  <a:tcPr marL="38100" marR="38100" marT="38100" marB="38100"/>
                </a:tc>
                <a:extLst>
                  <a:ext uri="{0D108BD9-81ED-4DB2-BD59-A6C34878D82A}">
                    <a16:rowId xmlns:a16="http://schemas.microsoft.com/office/drawing/2014/main" val="262184111"/>
                  </a:ext>
                </a:extLst>
              </a:tr>
              <a:tr h="327660">
                <a:tc>
                  <a:txBody>
                    <a:bodyPr/>
                    <a:lstStyle/>
                    <a:p>
                      <a:pPr marL="0" marR="0" fontAlgn="t">
                        <a:spcBef>
                          <a:spcPts val="0"/>
                        </a:spcBef>
                        <a:spcAft>
                          <a:spcPts val="0"/>
                        </a:spcAft>
                      </a:pPr>
                      <a:r>
                        <a:rPr lang="en-US" sz="800">
                          <a:effectLst/>
                        </a:rPr>
                        <a:t>defaultValue</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Default value for the parameter, if no value is provided for the parameter.</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2117282875"/>
                  </a:ext>
                </a:extLst>
              </a:tr>
              <a:tr h="327660">
                <a:tc>
                  <a:txBody>
                    <a:bodyPr/>
                    <a:lstStyle/>
                    <a:p>
                      <a:pPr marL="0" marR="0" fontAlgn="t">
                        <a:spcBef>
                          <a:spcPts val="0"/>
                        </a:spcBef>
                        <a:spcAft>
                          <a:spcPts val="0"/>
                        </a:spcAft>
                      </a:pPr>
                      <a:r>
                        <a:rPr lang="en-US" sz="800">
                          <a:effectLst/>
                        </a:rPr>
                        <a:t>allowedValues</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Array of allowed values for the parameter to make sure that the right value is provided.</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558736276"/>
                  </a:ext>
                </a:extLst>
              </a:tr>
              <a:tr h="201930">
                <a:tc>
                  <a:txBody>
                    <a:bodyPr/>
                    <a:lstStyle/>
                    <a:p>
                      <a:pPr marL="0" marR="0" fontAlgn="t">
                        <a:spcBef>
                          <a:spcPts val="0"/>
                        </a:spcBef>
                        <a:spcAft>
                          <a:spcPts val="0"/>
                        </a:spcAft>
                      </a:pPr>
                      <a:r>
                        <a:rPr lang="en-US" sz="800">
                          <a:effectLst/>
                        </a:rPr>
                        <a:t>minValue</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The minimum value for int type parameters, this value is inclusive.</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109014461"/>
                  </a:ext>
                </a:extLst>
              </a:tr>
              <a:tr h="201930">
                <a:tc>
                  <a:txBody>
                    <a:bodyPr/>
                    <a:lstStyle/>
                    <a:p>
                      <a:pPr marL="0" marR="0" fontAlgn="t">
                        <a:spcBef>
                          <a:spcPts val="0"/>
                        </a:spcBef>
                        <a:spcAft>
                          <a:spcPts val="0"/>
                        </a:spcAft>
                      </a:pPr>
                      <a:r>
                        <a:rPr lang="en-US" sz="800">
                          <a:effectLst/>
                        </a:rPr>
                        <a:t>maxValue</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The maximum value for int type parameters, this value is inclusive.</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615680759"/>
                  </a:ext>
                </a:extLst>
              </a:tr>
              <a:tr h="327660">
                <a:tc>
                  <a:txBody>
                    <a:bodyPr/>
                    <a:lstStyle/>
                    <a:p>
                      <a:pPr marL="0" marR="0" fontAlgn="t">
                        <a:spcBef>
                          <a:spcPts val="0"/>
                        </a:spcBef>
                        <a:spcAft>
                          <a:spcPts val="0"/>
                        </a:spcAft>
                      </a:pPr>
                      <a:r>
                        <a:rPr lang="en-US" sz="800">
                          <a:effectLst/>
                        </a:rPr>
                        <a:t>minLength</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The minimum length for string, secureString, and array type parameters, this value is inclusive.</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2385793417"/>
                  </a:ext>
                </a:extLst>
              </a:tr>
              <a:tr h="327660">
                <a:tc>
                  <a:txBody>
                    <a:bodyPr/>
                    <a:lstStyle/>
                    <a:p>
                      <a:pPr marL="0" marR="0" fontAlgn="t">
                        <a:spcBef>
                          <a:spcPts val="0"/>
                        </a:spcBef>
                        <a:spcAft>
                          <a:spcPts val="0"/>
                        </a:spcAft>
                      </a:pPr>
                      <a:r>
                        <a:rPr lang="en-US" sz="800">
                          <a:effectLst/>
                        </a:rPr>
                        <a:t>maxLength</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The maximum length for string, secureString, and array type parameters, this value is inclusive.</a:t>
                      </a:r>
                      <a:endParaRPr lang="en-US" sz="800">
                        <a:solidFill>
                          <a:srgbClr val="D5D5D5"/>
                        </a:solidFill>
                        <a:effectLst/>
                        <a:latin typeface="segoe-ui_normal"/>
                      </a:endParaRPr>
                    </a:p>
                  </a:txBody>
                  <a:tcPr marL="38100" marR="38100" marT="38100" marB="38100"/>
                </a:tc>
                <a:extLst>
                  <a:ext uri="{0D108BD9-81ED-4DB2-BD59-A6C34878D82A}">
                    <a16:rowId xmlns:a16="http://schemas.microsoft.com/office/drawing/2014/main" val="659887292"/>
                  </a:ext>
                </a:extLst>
              </a:tr>
              <a:tr h="327660">
                <a:tc>
                  <a:txBody>
                    <a:bodyPr/>
                    <a:lstStyle/>
                    <a:p>
                      <a:pPr marL="0" marR="0" fontAlgn="t">
                        <a:spcBef>
                          <a:spcPts val="0"/>
                        </a:spcBef>
                        <a:spcAft>
                          <a:spcPts val="0"/>
                        </a:spcAft>
                      </a:pPr>
                      <a:r>
                        <a:rPr lang="en-US" sz="800">
                          <a:effectLst/>
                        </a:rPr>
                        <a:t>description</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a:effectLst/>
                        </a:rPr>
                        <a:t>No</a:t>
                      </a:r>
                      <a:endParaRPr lang="en-US" sz="800">
                        <a:solidFill>
                          <a:srgbClr val="D5D5D5"/>
                        </a:solidFill>
                        <a:effectLst/>
                        <a:latin typeface="segoe-ui_normal"/>
                      </a:endParaRPr>
                    </a:p>
                  </a:txBody>
                  <a:tcPr marL="38100" marR="38100" marT="38100" marB="38100"/>
                </a:tc>
                <a:tc>
                  <a:txBody>
                    <a:bodyPr/>
                    <a:lstStyle/>
                    <a:p>
                      <a:pPr marL="0" marR="0" fontAlgn="t">
                        <a:spcBef>
                          <a:spcPts val="0"/>
                        </a:spcBef>
                        <a:spcAft>
                          <a:spcPts val="0"/>
                        </a:spcAft>
                      </a:pPr>
                      <a:r>
                        <a:rPr lang="en-US" sz="800" dirty="0">
                          <a:effectLst/>
                        </a:rPr>
                        <a:t>Description of the parameter that is displayed to users through the portal.</a:t>
                      </a:r>
                      <a:endParaRPr lang="en-US" sz="800" dirty="0">
                        <a:solidFill>
                          <a:srgbClr val="D5D5D5"/>
                        </a:solidFill>
                        <a:effectLst/>
                        <a:latin typeface="segoe-ui_normal"/>
                      </a:endParaRPr>
                    </a:p>
                  </a:txBody>
                  <a:tcPr marL="38100" marR="38100" marT="38100" marB="38100"/>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5381539" y="3841395"/>
            <a:ext cx="3707990" cy="1683822"/>
          </a:xfrm>
          <a:prstGeom prst="rect">
            <a:avLst/>
          </a:prstGeom>
        </p:spPr>
      </p:pic>
    </p:spTree>
    <p:extLst>
      <p:ext uri="{BB962C8B-B14F-4D97-AF65-F5344CB8AC3E}">
        <p14:creationId xmlns:p14="http://schemas.microsoft.com/office/powerpoint/2010/main" val="427216194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158354" y="1473285"/>
            <a:ext cx="6298800" cy="923330"/>
          </a:xfrm>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01060" y="2470638"/>
            <a:ext cx="8741880" cy="3442482"/>
          </a:xfrm>
        </p:spPr>
        <p:txBody>
          <a:bodyPr/>
          <a:lstStyle/>
          <a:p>
            <a:r>
              <a:rPr lang="en-US" sz="2400" dirty="0"/>
              <a:t>By passing in </a:t>
            </a:r>
            <a:r>
              <a:rPr lang="en-US" sz="2100" dirty="0"/>
              <a:t>parameters</a:t>
            </a:r>
            <a:r>
              <a:rPr lang="en-US" sz="2400" dirty="0"/>
              <a:t> to your ARM Templates, you can re-use them in many different scenarios. You can deploy full solutions with t-shirt sizing (Small, Medium, Large) based on parameters you pass in: Size of VM, # of VMs, etc. </a:t>
            </a:r>
          </a:p>
          <a:p>
            <a:endParaRPr lang="en-US" sz="2400" dirty="0"/>
          </a:p>
          <a:p>
            <a:r>
              <a:rPr lang="en-US" sz="2400" dirty="0"/>
              <a:t>Be aware of what values in the ARM template need to be unique when re-using templates: </a:t>
            </a:r>
            <a:r>
              <a:rPr lang="en-US" sz="2400" dirty="0">
                <a:hlinkClick r:id="rId3"/>
              </a:rPr>
              <a:t>https://docs.microsoft.com/en-us/azure/azure-resource-manager/resource-manager-template-best-practices#resource-names</a:t>
            </a:r>
            <a:endParaRPr lang="en-US" sz="2400" dirty="0"/>
          </a:p>
          <a:p>
            <a:endParaRPr lang="en-US" sz="2400" dirty="0"/>
          </a:p>
          <a:p>
            <a:endParaRPr lang="en-US" sz="24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4294967295"/>
          </p:nvPr>
        </p:nvSpPr>
        <p:spPr>
          <a:xfrm>
            <a:off x="857250" y="3254375"/>
            <a:ext cx="8286750" cy="1195388"/>
          </a:xfrm>
        </p:spPr>
        <p:txBody>
          <a:bodyPr>
            <a:normAutofit fontScale="62500" lnSpcReduction="20000"/>
          </a:bodyPr>
          <a:lstStyle/>
          <a:p>
            <a:r>
              <a:rPr lang="en-US" dirty="0">
                <a:solidFill>
                  <a:schemeClr val="tx1">
                    <a:lumMod val="50000"/>
                  </a:schemeClr>
                </a:solidFill>
              </a:rPr>
              <a:t>Use Variables for</a:t>
            </a:r>
          </a:p>
          <a:p>
            <a:pPr lvl="1"/>
            <a:r>
              <a:rPr lang="en-US" dirty="0">
                <a:solidFill>
                  <a:schemeClr val="tx1">
                    <a:lumMod val="50000"/>
                  </a:schemeClr>
                </a:solidFill>
              </a:rPr>
              <a:t>Use variables for values that you need to use more than once in a template.</a:t>
            </a:r>
          </a:p>
          <a:p>
            <a:pPr lvl="1"/>
            <a:r>
              <a:rPr lang="en-US" dirty="0">
                <a:solidFill>
                  <a:schemeClr val="tx1">
                    <a:lumMod val="50000"/>
                  </a:schemeClr>
                </a:solidFill>
              </a:rPr>
              <a:t>Include variables for resource names that must be unique.</a:t>
            </a:r>
          </a:p>
          <a:p>
            <a:pPr lvl="1"/>
            <a:r>
              <a:rPr lang="en-US" dirty="0">
                <a:solidFill>
                  <a:schemeClr val="tx1">
                    <a:lumMod val="50000"/>
                  </a:schemeClr>
                </a:solidFill>
              </a:rPr>
              <a:t>Use variables for extra manipulation of parameters</a:t>
            </a:r>
          </a:p>
          <a:p>
            <a:r>
              <a:rPr lang="en-US" dirty="0">
                <a:solidFill>
                  <a:schemeClr val="tx1">
                    <a:lumMod val="50000"/>
                  </a:schemeClr>
                </a:solidFill>
              </a:rPr>
              <a:t>You can group variables into complex objects. Use the </a:t>
            </a:r>
            <a:r>
              <a:rPr lang="en-US" b="1" dirty="0" err="1">
                <a:solidFill>
                  <a:schemeClr val="tx1">
                    <a:lumMod val="50000"/>
                  </a:schemeClr>
                </a:solidFill>
              </a:rPr>
              <a:t>variable.subentry</a:t>
            </a:r>
            <a:r>
              <a:rPr lang="en-US" dirty="0">
                <a:solidFill>
                  <a:schemeClr val="tx1">
                    <a:lumMod val="50000"/>
                  </a:schemeClr>
                </a:solidFill>
              </a:rPr>
              <a:t> format to reference a value from a complex object. </a:t>
            </a:r>
          </a:p>
          <a:p>
            <a:endParaRPr lang="en-US" dirty="0">
              <a:solidFill>
                <a:schemeClr val="tx1">
                  <a:lumMod val="50000"/>
                </a:schemeClr>
              </a:solidFill>
            </a:endParaRPr>
          </a:p>
          <a:p>
            <a:endParaRPr lang="en-US" dirty="0">
              <a:solidFill>
                <a:schemeClr val="tx1">
                  <a:lumMod val="50000"/>
                </a:schemeClr>
              </a:solidFill>
            </a:endParaRPr>
          </a:p>
          <a:p>
            <a:pPr lvl="1"/>
            <a:endParaRPr lang="en-US" dirty="0">
              <a:solidFill>
                <a:schemeClr val="tx1">
                  <a:lumMod val="50000"/>
                </a:schemeClr>
              </a:solidFill>
            </a:endParaRPr>
          </a:p>
        </p:txBody>
      </p:sp>
      <p:pic>
        <p:nvPicPr>
          <p:cNvPr id="6" name="Picture 5"/>
          <p:cNvPicPr>
            <a:picLocks noChangeAspect="1"/>
          </p:cNvPicPr>
          <p:nvPr/>
        </p:nvPicPr>
        <p:blipFill>
          <a:blip r:embed="rId3"/>
          <a:stretch>
            <a:fillRect/>
          </a:stretch>
        </p:blipFill>
        <p:spPr>
          <a:xfrm>
            <a:off x="691719" y="1867888"/>
            <a:ext cx="4129088" cy="1193006"/>
          </a:xfrm>
          <a:prstGeom prst="rect">
            <a:avLst/>
          </a:prstGeom>
        </p:spPr>
      </p:pic>
      <p:pic>
        <p:nvPicPr>
          <p:cNvPr id="7" name="Picture 6"/>
          <p:cNvPicPr>
            <a:picLocks noChangeAspect="1"/>
          </p:cNvPicPr>
          <p:nvPr/>
        </p:nvPicPr>
        <p:blipFill>
          <a:blip r:embed="rId4"/>
          <a:stretch>
            <a:fillRect/>
          </a:stretch>
        </p:blipFill>
        <p:spPr>
          <a:xfrm>
            <a:off x="628652" y="4560571"/>
            <a:ext cx="4275906" cy="879299"/>
          </a:xfrm>
          <a:prstGeom prst="rect">
            <a:avLst/>
          </a:prstGeom>
        </p:spPr>
      </p:pic>
    </p:spTree>
    <p:extLst>
      <p:ext uri="{BB962C8B-B14F-4D97-AF65-F5344CB8AC3E}">
        <p14:creationId xmlns:p14="http://schemas.microsoft.com/office/powerpoint/2010/main" val="155458658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4294967295"/>
          </p:nvPr>
        </p:nvSpPr>
        <p:spPr>
          <a:xfrm>
            <a:off x="0" y="940777"/>
            <a:ext cx="7886700" cy="3910623"/>
          </a:xfrm>
        </p:spPr>
        <p:txBody>
          <a:bodyPr>
            <a:normAutofit/>
          </a:bodyPr>
          <a:lstStyle/>
          <a:p>
            <a:pPr lvl="1"/>
            <a:r>
              <a:rPr lang="en-US" dirty="0">
                <a:solidFill>
                  <a:schemeClr val="tx1">
                    <a:lumMod val="50000"/>
                  </a:schemeClr>
                </a:solidFill>
              </a:rPr>
              <a:t>Templates are JSON</a:t>
            </a:r>
          </a:p>
          <a:p>
            <a:pPr lvl="1"/>
            <a:r>
              <a:rPr lang="en-US" b="1" dirty="0">
                <a:solidFill>
                  <a:schemeClr val="tx1">
                    <a:lumMod val="50000"/>
                  </a:schemeClr>
                </a:solidFill>
              </a:rPr>
              <a:t>Functions and Expressions extend the JSON capabilities</a:t>
            </a:r>
          </a:p>
          <a:p>
            <a:pPr lvl="1"/>
            <a:r>
              <a:rPr lang="en-US" dirty="0">
                <a:solidFill>
                  <a:schemeClr val="tx1">
                    <a:lumMod val="50000"/>
                  </a:schemeClr>
                </a:solidFill>
              </a:rPr>
              <a:t>They let you use some coding notions inside your templates to create or evaluate dynamic values</a:t>
            </a:r>
          </a:p>
          <a:p>
            <a:pPr lvl="1"/>
            <a:r>
              <a:rPr lang="en-US" dirty="0">
                <a:solidFill>
                  <a:schemeClr val="tx1">
                    <a:lumMod val="50000"/>
                  </a:schemeClr>
                </a:solidFill>
              </a:rPr>
              <a:t>Functions you see often:</a:t>
            </a:r>
          </a:p>
          <a:p>
            <a:pPr lvl="2"/>
            <a:r>
              <a:rPr lang="en-US" dirty="0" err="1">
                <a:solidFill>
                  <a:schemeClr val="tx1">
                    <a:lumMod val="50000"/>
                  </a:schemeClr>
                </a:solidFill>
              </a:rPr>
              <a:t>concat</a:t>
            </a:r>
            <a:r>
              <a:rPr lang="en-US" dirty="0">
                <a:solidFill>
                  <a:schemeClr val="tx1">
                    <a:lumMod val="50000"/>
                  </a:schemeClr>
                </a:solidFill>
              </a:rPr>
              <a:t> – concatenates multiple values</a:t>
            </a:r>
          </a:p>
          <a:p>
            <a:pPr lvl="2"/>
            <a:r>
              <a:rPr lang="en-US" dirty="0" err="1">
                <a:solidFill>
                  <a:schemeClr val="tx1">
                    <a:lumMod val="50000"/>
                  </a:schemeClr>
                </a:solidFill>
              </a:rPr>
              <a:t>copyIndex</a:t>
            </a:r>
            <a:r>
              <a:rPr lang="en-US" dirty="0">
                <a:solidFill>
                  <a:schemeClr val="tx1">
                    <a:lumMod val="50000"/>
                  </a:schemeClr>
                </a:solidFill>
              </a:rPr>
              <a:t> – returns the index of an iteration loop</a:t>
            </a:r>
          </a:p>
          <a:p>
            <a:pPr lvl="2"/>
            <a:r>
              <a:rPr lang="en-US" dirty="0" err="1">
                <a:solidFill>
                  <a:schemeClr val="tx1">
                    <a:lumMod val="50000"/>
                  </a:schemeClr>
                </a:solidFill>
              </a:rPr>
              <a:t>resourceGroup</a:t>
            </a:r>
            <a:r>
              <a:rPr lang="en-US" dirty="0">
                <a:solidFill>
                  <a:schemeClr val="tx1">
                    <a:lumMod val="50000"/>
                  </a:schemeClr>
                </a:solidFill>
              </a:rPr>
              <a:t> – access properties of this resource group, like the location.</a:t>
            </a:r>
          </a:p>
          <a:p>
            <a:pPr lvl="2"/>
            <a:r>
              <a:rPr lang="en-US" dirty="0" err="1">
                <a:solidFill>
                  <a:schemeClr val="tx1">
                    <a:lumMod val="50000"/>
                  </a:schemeClr>
                </a:solidFill>
              </a:rPr>
              <a:t>resourceId</a:t>
            </a:r>
            <a:r>
              <a:rPr lang="en-US" dirty="0">
                <a:solidFill>
                  <a:schemeClr val="tx1">
                    <a:lumMod val="50000"/>
                  </a:schemeClr>
                </a:solidFill>
              </a:rPr>
              <a:t> – get the unique identifier for a resource. </a:t>
            </a:r>
          </a:p>
          <a:p>
            <a:pPr lvl="1"/>
            <a:r>
              <a:rPr lang="en-US" dirty="0">
                <a:solidFill>
                  <a:schemeClr val="tx1">
                    <a:lumMod val="50000"/>
                  </a:schemeClr>
                </a:solidFill>
              </a:rPr>
              <a:t>All Functions: </a:t>
            </a:r>
            <a:r>
              <a:rPr lang="en-US" dirty="0">
                <a:solidFill>
                  <a:schemeClr val="tx1">
                    <a:lumMod val="50000"/>
                  </a:schemeClr>
                </a:solidFill>
                <a:hlinkClick r:id="rId3"/>
              </a:rPr>
              <a:t>https://docs.microsoft.com/en-us/azure/azure-resource-manager/resource-group-template-functions</a:t>
            </a:r>
            <a:endParaRPr lang="en-US" dirty="0">
              <a:solidFill>
                <a:schemeClr val="tx1">
                  <a:lumMod val="50000"/>
                </a:schemeClr>
              </a:solidFill>
            </a:endParaRPr>
          </a:p>
          <a:p>
            <a:pPr lvl="1"/>
            <a:endParaRPr lang="en-US" dirty="0">
              <a:solidFill>
                <a:schemeClr val="tx1">
                  <a:lumMod val="50000"/>
                </a:schemeClr>
              </a:solidFill>
            </a:endParaRPr>
          </a:p>
          <a:p>
            <a:pPr lvl="1"/>
            <a:endParaRPr lang="en-US" dirty="0">
              <a:solidFill>
                <a:schemeClr val="tx1">
                  <a:lumMod val="50000"/>
                </a:schemeClr>
              </a:solidFill>
            </a:endParaRPr>
          </a:p>
        </p:txBody>
      </p:sp>
      <p:pic>
        <p:nvPicPr>
          <p:cNvPr id="4" name="Picture 3"/>
          <p:cNvPicPr>
            <a:picLocks noChangeAspect="1"/>
          </p:cNvPicPr>
          <p:nvPr/>
        </p:nvPicPr>
        <p:blipFill>
          <a:blip r:embed="rId4"/>
          <a:stretch>
            <a:fillRect/>
          </a:stretch>
        </p:blipFill>
        <p:spPr>
          <a:xfrm>
            <a:off x="671513" y="4850607"/>
            <a:ext cx="7800975" cy="1150144"/>
          </a:xfrm>
          <a:prstGeom prst="rect">
            <a:avLst/>
          </a:prstGeom>
        </p:spPr>
      </p:pic>
    </p:spTree>
    <p:extLst>
      <p:ext uri="{BB962C8B-B14F-4D97-AF65-F5344CB8AC3E}">
        <p14:creationId xmlns:p14="http://schemas.microsoft.com/office/powerpoint/2010/main" val="29308806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4294967295"/>
          </p:nvPr>
        </p:nvSpPr>
        <p:spPr>
          <a:xfrm>
            <a:off x="0" y="1819275"/>
            <a:ext cx="4387850" cy="4181475"/>
          </a:xfrm>
        </p:spPr>
        <p:txBody>
          <a:bodyPr>
            <a:normAutofit fontScale="70000" lnSpcReduction="20000"/>
          </a:bodyPr>
          <a:lstStyle/>
          <a:p>
            <a:r>
              <a:rPr lang="en-US" b="1" dirty="0">
                <a:solidFill>
                  <a:schemeClr val="tx1">
                    <a:lumMod val="50000"/>
                  </a:schemeClr>
                </a:solidFill>
              </a:rPr>
              <a:t>Resources may require a dependency chain; e.g. You need a VNET before you can deploy a VM.</a:t>
            </a:r>
          </a:p>
          <a:p>
            <a:r>
              <a:rPr lang="en-US" dirty="0">
                <a:solidFill>
                  <a:schemeClr val="tx1">
                    <a:lumMod val="50000"/>
                  </a:schemeClr>
                </a:solidFill>
              </a:rPr>
              <a:t>Use “</a:t>
            </a:r>
            <a:r>
              <a:rPr lang="en-US" dirty="0" err="1">
                <a:solidFill>
                  <a:schemeClr val="tx1">
                    <a:lumMod val="50000"/>
                  </a:schemeClr>
                </a:solidFill>
              </a:rPr>
              <a:t>dependsOn</a:t>
            </a:r>
            <a:r>
              <a:rPr lang="en-US" dirty="0">
                <a:solidFill>
                  <a:schemeClr val="tx1">
                    <a:lumMod val="50000"/>
                  </a:schemeClr>
                </a:solidFill>
              </a:rPr>
              <a:t>” property to explicitly build the dependencies between resources. Resources wont get created until their dependencies are created.</a:t>
            </a:r>
          </a:p>
          <a:p>
            <a:r>
              <a:rPr lang="en-US" dirty="0">
                <a:solidFill>
                  <a:schemeClr val="tx1">
                    <a:lumMod val="50000"/>
                  </a:schemeClr>
                </a:solidFill>
              </a:rPr>
              <a:t>Use Child resources. Only certain resources can have child resources. </a:t>
            </a:r>
          </a:p>
          <a:p>
            <a:r>
              <a:rPr lang="en-US" dirty="0">
                <a:solidFill>
                  <a:schemeClr val="tx1">
                    <a:lumMod val="50000"/>
                  </a:schemeClr>
                </a:solidFill>
              </a:rPr>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5594685" y="1819777"/>
            <a:ext cx="3356810" cy="2074550"/>
          </a:xfrm>
          <a:prstGeom prst="rect">
            <a:avLst/>
          </a:prstGeom>
        </p:spPr>
      </p:pic>
      <p:pic>
        <p:nvPicPr>
          <p:cNvPr id="6" name="Picture 5"/>
          <p:cNvPicPr>
            <a:picLocks noChangeAspect="1"/>
          </p:cNvPicPr>
          <p:nvPr/>
        </p:nvPicPr>
        <p:blipFill>
          <a:blip r:embed="rId4"/>
          <a:stretch>
            <a:fillRect/>
          </a:stretch>
        </p:blipFill>
        <p:spPr>
          <a:xfrm>
            <a:off x="4872969" y="3937335"/>
            <a:ext cx="4271031" cy="1702469"/>
          </a:xfrm>
          <a:prstGeom prst="rect">
            <a:avLst/>
          </a:prstGeom>
        </p:spPr>
      </p:pic>
    </p:spTree>
    <p:extLst>
      <p:ext uri="{BB962C8B-B14F-4D97-AF65-F5344CB8AC3E}">
        <p14:creationId xmlns:p14="http://schemas.microsoft.com/office/powerpoint/2010/main" val="7557559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11540</Words>
  <Application>Microsoft Office PowerPoint</Application>
  <PresentationFormat>On-screen Show (4:3)</PresentationFormat>
  <Paragraphs>1805</Paragraphs>
  <Slides>115</Slides>
  <Notes>114</Notes>
  <HiddenSlides>2</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115</vt:i4>
      </vt:variant>
    </vt:vector>
  </HeadingPairs>
  <TitlesOfParts>
    <vt:vector size="131" baseType="lpstr">
      <vt:lpstr>Impact</vt:lpstr>
      <vt:lpstr>Segoe UI Black</vt:lpstr>
      <vt:lpstr>Wingdings</vt:lpstr>
      <vt:lpstr>Verdana</vt:lpstr>
      <vt:lpstr>Arial</vt:lpstr>
      <vt:lpstr>MS PGothic</vt:lpstr>
      <vt:lpstr>Consolas</vt:lpstr>
      <vt:lpstr>Segoe UI Semilight</vt:lpstr>
      <vt:lpstr>segoe-ui_semibold</vt:lpstr>
      <vt:lpstr>segoe-ui_normal</vt:lpstr>
      <vt:lpstr>Segoe UI Light</vt:lpstr>
      <vt:lpstr>Segoe UI</vt:lpstr>
      <vt:lpstr>Segoe UI Semibold</vt:lpstr>
      <vt:lpstr>Calibri</vt:lpstr>
      <vt:lpstr>Helvetica Neue</vt:lpstr>
      <vt:lpstr>COLOR TEMPLATE</vt:lpstr>
      <vt:lpstr>Compute Infrastructure</vt:lpstr>
      <vt:lpstr>Design Compute Infrastructure (20-25%)</vt:lpstr>
      <vt:lpstr>Azure Platform</vt:lpstr>
      <vt:lpstr>Azure Resource Manager Terminology</vt:lpstr>
      <vt:lpstr>Reusable ARM templates</vt:lpstr>
      <vt:lpstr>Azure: The Power Of Choice </vt:lpstr>
      <vt:lpstr>Compute</vt:lpstr>
      <vt:lpstr>Virtual Machines </vt:lpstr>
      <vt:lpstr>Azure VM Sizes</vt:lpstr>
      <vt:lpstr>VM Sizes</vt:lpstr>
      <vt:lpstr>VM Azure Compute Unit (ACU) </vt:lpstr>
      <vt:lpstr>VM Disks</vt:lpstr>
      <vt:lpstr>Premium vs Standard (SSD vs HDD) Comparision </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VM Scale Sets</vt:lpstr>
      <vt:lpstr>Why VM Scale Sets?</vt:lpstr>
      <vt:lpstr>Autoscale with VM Scale Sets</vt:lpstr>
      <vt:lpstr>VM scale set app deployment models</vt:lpstr>
      <vt:lpstr>Azure Batch</vt:lpstr>
      <vt:lpstr>Design microservices-based solutions</vt:lpstr>
      <vt:lpstr>Azure: The Power Of Choice Application Hosting (today) </vt:lpstr>
      <vt:lpstr>What is a Container?</vt:lpstr>
      <vt:lpstr>What is a Container? </vt:lpstr>
      <vt:lpstr>What is a Container?</vt:lpstr>
      <vt:lpstr>What is a Container?</vt:lpstr>
      <vt:lpstr>What is a Container? </vt:lpstr>
      <vt:lpstr>Why?</vt:lpstr>
      <vt:lpstr>PowerPoint Presentation</vt:lpstr>
      <vt:lpstr>PowerPoint Presentation</vt:lpstr>
      <vt:lpstr>What is a Container Orchestrator? </vt:lpstr>
      <vt:lpstr>What is a Container Orchestrator?</vt:lpstr>
      <vt:lpstr>PowerPoint Presentation</vt:lpstr>
      <vt:lpstr>Microservices 101 </vt:lpstr>
      <vt:lpstr>Isolation Versus Density</vt:lpstr>
      <vt:lpstr>Azure Container Service</vt:lpstr>
      <vt:lpstr> Azure Container Instances (Preview)</vt:lpstr>
      <vt:lpstr>Azure: The Power Of Choice Application Hosting (today) </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Azure: The Power Of Choice</vt:lpstr>
      <vt:lpstr>Azure App Service</vt:lpstr>
      <vt:lpstr>Basic</vt:lpstr>
      <vt:lpstr>Improved Scalability</vt:lpstr>
      <vt:lpstr>Multi-region</vt:lpstr>
      <vt:lpstr>Azure API Management</vt:lpstr>
      <vt:lpstr>Design solutions for serverless computing</vt:lpstr>
      <vt:lpstr>Azure: The Power Of Choice</vt:lpstr>
      <vt:lpstr>What is “serverless” and proposed Benefits</vt:lpstr>
      <vt:lpstr>Applications</vt:lpstr>
      <vt:lpstr>Applications</vt:lpstr>
      <vt:lpstr>Applications</vt:lpstr>
      <vt:lpstr>Applications</vt:lpstr>
      <vt:lpstr>Async background processing</vt:lpstr>
      <vt:lpstr>Applications</vt:lpstr>
      <vt:lpstr>Applications</vt:lpstr>
      <vt:lpstr>Integration</vt:lpstr>
      <vt:lpstr>Azure Functions</vt:lpstr>
      <vt:lpstr>Azure Logic Apps</vt:lpstr>
      <vt:lpstr>Azure: The Power Of Choice</vt:lpstr>
      <vt:lpstr>Summarizing the options</vt:lpstr>
      <vt:lpstr>Create compute-intensive application</vt:lpstr>
      <vt:lpstr>WHAT IS HIGH PERFORMANCE COMPUTING?</vt:lpstr>
      <vt:lpstr>Cloud value for big compute</vt:lpstr>
      <vt:lpstr>Azure Batch Concepts</vt:lpstr>
      <vt:lpstr>Solution architecture</vt:lpstr>
      <vt:lpstr>Solution architecture</vt:lpstr>
      <vt:lpstr>Azure Solution Architectures</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2018-07-23T14:44:37Z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